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3" r:id="rId2"/>
    <p:sldId id="300" r:id="rId3"/>
    <p:sldId id="288" r:id="rId4"/>
    <p:sldId id="284" r:id="rId5"/>
    <p:sldId id="286" r:id="rId6"/>
    <p:sldId id="263" r:id="rId7"/>
    <p:sldId id="265" r:id="rId8"/>
    <p:sldId id="266" r:id="rId9"/>
    <p:sldId id="264" r:id="rId10"/>
    <p:sldId id="307" r:id="rId11"/>
    <p:sldId id="313" r:id="rId12"/>
    <p:sldId id="290" r:id="rId13"/>
    <p:sldId id="314" r:id="rId14"/>
    <p:sldId id="282" r:id="rId15"/>
    <p:sldId id="301" r:id="rId16"/>
    <p:sldId id="312" r:id="rId17"/>
    <p:sldId id="296" r:id="rId18"/>
    <p:sldId id="259" r:id="rId19"/>
    <p:sldId id="298" r:id="rId20"/>
    <p:sldId id="303" r:id="rId21"/>
    <p:sldId id="315" r:id="rId22"/>
    <p:sldId id="310" r:id="rId23"/>
    <p:sldId id="305" r:id="rId24"/>
    <p:sldId id="308" r:id="rId25"/>
    <p:sldId id="317" r:id="rId26"/>
    <p:sldId id="318" r:id="rId27"/>
    <p:sldId id="309" r:id="rId28"/>
    <p:sldId id="260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8728"/>
    <a:srgbClr val="3A8829"/>
    <a:srgbClr val="00953F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8610" autoAdjust="0"/>
  </p:normalViewPr>
  <p:slideViewPr>
    <p:cSldViewPr snapToGrid="0">
      <p:cViewPr varScale="1">
        <p:scale>
          <a:sx n="101" d="100"/>
          <a:sy n="101" d="100"/>
        </p:scale>
        <p:origin x="81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63222B-A97C-1142-A1C8-1EC043182BD7}" type="doc">
      <dgm:prSet loTypeId="urn:microsoft.com/office/officeart/2005/8/layout/hList9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44E46DB1-2608-6A4B-B399-33FED15B8A7F}">
      <dgm:prSet phldrT="[Text]"/>
      <dgm:spPr/>
      <dgm:t>
        <a:bodyPr/>
        <a:lstStyle/>
        <a:p>
          <a:r>
            <a:rPr lang="de-DE" dirty="0"/>
            <a:t>Netzwerke sind...</a:t>
          </a:r>
        </a:p>
      </dgm:t>
    </dgm:pt>
    <dgm:pt modelId="{BD084EA5-1D2A-5948-857C-151385983605}" type="parTrans" cxnId="{96A467A0-71C7-414C-B233-3981EA2FABFF}">
      <dgm:prSet/>
      <dgm:spPr/>
      <dgm:t>
        <a:bodyPr/>
        <a:lstStyle/>
        <a:p>
          <a:endParaRPr lang="de-DE"/>
        </a:p>
      </dgm:t>
    </dgm:pt>
    <dgm:pt modelId="{574079DE-A155-8947-8048-F9C984D64BED}" type="sibTrans" cxnId="{96A467A0-71C7-414C-B233-3981EA2FABFF}">
      <dgm:prSet/>
      <dgm:spPr/>
      <dgm:t>
        <a:bodyPr/>
        <a:lstStyle/>
        <a:p>
          <a:endParaRPr lang="de-DE"/>
        </a:p>
      </dgm:t>
    </dgm:pt>
    <dgm:pt modelId="{25E21630-F77A-684A-8202-DE6FA73993B1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de-DE" sz="2000" dirty="0"/>
            <a:t>- Wissensumschlagsplätze </a:t>
          </a:r>
        </a:p>
        <a:p>
          <a:pPr>
            <a:lnSpc>
              <a:spcPct val="90000"/>
            </a:lnSpc>
          </a:pPr>
          <a:r>
            <a:rPr lang="de-DE" sz="2000" dirty="0"/>
            <a:t>   (Handlungswissen/ Strategie-</a:t>
          </a:r>
          <a:r>
            <a:rPr lang="de-DE" sz="2000" dirty="0" err="1"/>
            <a:t>Know</a:t>
          </a:r>
          <a:r>
            <a:rPr lang="de-DE" sz="2000" dirty="0"/>
            <a:t>-  </a:t>
          </a:r>
        </a:p>
        <a:p>
          <a:pPr>
            <a:lnSpc>
              <a:spcPct val="90000"/>
            </a:lnSpc>
          </a:pPr>
          <a:r>
            <a:rPr lang="de-DE" sz="2000" dirty="0"/>
            <a:t>   How)</a:t>
          </a:r>
        </a:p>
        <a:p>
          <a:pPr>
            <a:lnSpc>
              <a:spcPct val="90000"/>
            </a:lnSpc>
          </a:pPr>
          <a:r>
            <a:rPr lang="de-DE" sz="2000" dirty="0"/>
            <a:t>- professionelle Lerngemeinschaften</a:t>
          </a:r>
        </a:p>
        <a:p>
          <a:pPr>
            <a:lnSpc>
              <a:spcPct val="90000"/>
            </a:lnSpc>
          </a:pPr>
          <a:r>
            <a:rPr lang="de-DE" sz="2000" dirty="0"/>
            <a:t>- Impulsgeber für    </a:t>
          </a:r>
        </a:p>
        <a:p>
          <a:pPr>
            <a:lnSpc>
              <a:spcPct val="90000"/>
            </a:lnSpc>
          </a:pPr>
          <a:r>
            <a:rPr lang="de-DE" sz="2000" dirty="0"/>
            <a:t>  Schulentwicklungsprozesse</a:t>
          </a:r>
        </a:p>
        <a:p>
          <a:pPr>
            <a:lnSpc>
              <a:spcPct val="90000"/>
            </a:lnSpc>
          </a:pPr>
          <a:r>
            <a:rPr lang="en-US" sz="2000" dirty="0"/>
            <a:t>- </a:t>
          </a:r>
          <a:r>
            <a:rPr lang="en-US" sz="2000" dirty="0" err="1"/>
            <a:t>Experimentierräume</a:t>
          </a:r>
          <a:endParaRPr lang="de-DE" sz="2000" dirty="0"/>
        </a:p>
      </dgm:t>
    </dgm:pt>
    <dgm:pt modelId="{D8955781-A3E7-0546-8134-108FCE76396A}" type="parTrans" cxnId="{166DB512-0DC6-FE42-A5FB-6E58CE007091}">
      <dgm:prSet/>
      <dgm:spPr/>
      <dgm:t>
        <a:bodyPr/>
        <a:lstStyle/>
        <a:p>
          <a:endParaRPr lang="de-DE"/>
        </a:p>
      </dgm:t>
    </dgm:pt>
    <dgm:pt modelId="{447077B0-7492-C343-842E-010BEB48806D}" type="sibTrans" cxnId="{166DB512-0DC6-FE42-A5FB-6E58CE007091}">
      <dgm:prSet/>
      <dgm:spPr/>
      <dgm:t>
        <a:bodyPr/>
        <a:lstStyle/>
        <a:p>
          <a:endParaRPr lang="de-DE"/>
        </a:p>
      </dgm:t>
    </dgm:pt>
    <dgm:pt modelId="{743D656F-5D5D-064E-AB51-6776113415A2}">
      <dgm:prSet phldrT="[Text]"/>
      <dgm:spPr/>
      <dgm:t>
        <a:bodyPr/>
        <a:lstStyle/>
        <a:p>
          <a:r>
            <a:rPr lang="de-DE" dirty="0"/>
            <a:t>Netzwerke ermöglichen...</a:t>
          </a:r>
        </a:p>
      </dgm:t>
    </dgm:pt>
    <dgm:pt modelId="{F8AD9A91-8896-CA4F-977D-E7EE87A3FA1D}" type="parTrans" cxnId="{E378F3A9-B059-844B-B15F-07423A2FA8EC}">
      <dgm:prSet/>
      <dgm:spPr/>
      <dgm:t>
        <a:bodyPr/>
        <a:lstStyle/>
        <a:p>
          <a:endParaRPr lang="de-DE"/>
        </a:p>
      </dgm:t>
    </dgm:pt>
    <dgm:pt modelId="{67C3C8CC-E831-884E-AB7B-CEB394DA9585}" type="sibTrans" cxnId="{E378F3A9-B059-844B-B15F-07423A2FA8EC}">
      <dgm:prSet/>
      <dgm:spPr/>
      <dgm:t>
        <a:bodyPr/>
        <a:lstStyle/>
        <a:p>
          <a:endParaRPr lang="de-DE"/>
        </a:p>
      </dgm:t>
    </dgm:pt>
    <dgm:pt modelId="{986E2E87-74B3-F340-98C6-8C644AA605CB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de-DE" sz="2000" dirty="0"/>
            <a:t> - Lerngelegenheiten </a:t>
          </a:r>
        </a:p>
        <a:p>
          <a:pPr>
            <a:lnSpc>
              <a:spcPct val="90000"/>
            </a:lnSpc>
          </a:pPr>
          <a:r>
            <a:rPr lang="de-DE" sz="2000" dirty="0"/>
            <a:t> - Einblicke in unterschiedliche </a:t>
          </a:r>
        </a:p>
        <a:p>
          <a:pPr>
            <a:lnSpc>
              <a:spcPct val="90000"/>
            </a:lnSpc>
          </a:pPr>
          <a:r>
            <a:rPr lang="de-DE" sz="2000" dirty="0"/>
            <a:t>   Wissens- und Handlungsebenen </a:t>
          </a:r>
        </a:p>
        <a:p>
          <a:pPr>
            <a:lnSpc>
              <a:spcPct val="90000"/>
            </a:lnSpc>
          </a:pPr>
          <a:r>
            <a:rPr lang="de-DE" sz="2000" dirty="0"/>
            <a:t>   jeweils anderer Schulen</a:t>
          </a:r>
        </a:p>
        <a:p>
          <a:pPr>
            <a:lnSpc>
              <a:spcPct val="90000"/>
            </a:lnSpc>
          </a:pPr>
          <a:r>
            <a:rPr lang="de-DE" sz="2000" dirty="0"/>
            <a:t> - </a:t>
          </a:r>
          <a:r>
            <a:rPr lang="tr-TR" sz="2000" dirty="0"/>
            <a:t>Transfer </a:t>
          </a:r>
          <a:r>
            <a:rPr lang="tr-TR" sz="2000" dirty="0" err="1"/>
            <a:t>von</a:t>
          </a:r>
          <a:r>
            <a:rPr lang="tr-TR" sz="2000" dirty="0"/>
            <a:t> </a:t>
          </a:r>
          <a:r>
            <a:rPr lang="de-DE" sz="2000" dirty="0"/>
            <a:t>Handlungswissen und </a:t>
          </a:r>
        </a:p>
        <a:p>
          <a:pPr>
            <a:lnSpc>
              <a:spcPct val="90000"/>
            </a:lnSpc>
          </a:pPr>
          <a:r>
            <a:rPr lang="de-DE" sz="2000" dirty="0"/>
            <a:t>   Entwicklungskonzepten</a:t>
          </a:r>
        </a:p>
      </dgm:t>
    </dgm:pt>
    <dgm:pt modelId="{1BE0CB73-84A3-CB40-9FDF-2D8746829090}" type="parTrans" cxnId="{898C21F2-F3A3-8443-A2B3-2619EA3E75CD}">
      <dgm:prSet/>
      <dgm:spPr/>
      <dgm:t>
        <a:bodyPr/>
        <a:lstStyle/>
        <a:p>
          <a:endParaRPr lang="de-DE"/>
        </a:p>
      </dgm:t>
    </dgm:pt>
    <dgm:pt modelId="{DC3A5019-F4D7-FF40-8D9A-8C7D62BC2AD5}" type="sibTrans" cxnId="{898C21F2-F3A3-8443-A2B3-2619EA3E75CD}">
      <dgm:prSet/>
      <dgm:spPr/>
      <dgm:t>
        <a:bodyPr/>
        <a:lstStyle/>
        <a:p>
          <a:endParaRPr lang="de-DE"/>
        </a:p>
      </dgm:t>
    </dgm:pt>
    <dgm:pt modelId="{8942BFBA-B5F8-6D42-9E8A-D9D1E7C48095}" type="pres">
      <dgm:prSet presAssocID="{9563222B-A97C-1142-A1C8-1EC043182BD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F5D82D7C-EDFB-FB4E-998D-9CFB7112B5C2}" type="pres">
      <dgm:prSet presAssocID="{44E46DB1-2608-6A4B-B399-33FED15B8A7F}" presName="posSpace" presStyleCnt="0"/>
      <dgm:spPr/>
    </dgm:pt>
    <dgm:pt modelId="{2FBCE2F2-74ED-A745-9706-BC5E890AFB68}" type="pres">
      <dgm:prSet presAssocID="{44E46DB1-2608-6A4B-B399-33FED15B8A7F}" presName="vertFlow" presStyleCnt="0"/>
      <dgm:spPr/>
    </dgm:pt>
    <dgm:pt modelId="{8B3F822B-09B6-5448-B365-FEB904DC8F87}" type="pres">
      <dgm:prSet presAssocID="{44E46DB1-2608-6A4B-B399-33FED15B8A7F}" presName="topSpace" presStyleCnt="0"/>
      <dgm:spPr/>
    </dgm:pt>
    <dgm:pt modelId="{07084572-83E3-314A-AB32-F73D5158CA1E}" type="pres">
      <dgm:prSet presAssocID="{44E46DB1-2608-6A4B-B399-33FED15B8A7F}" presName="firstComp" presStyleCnt="0"/>
      <dgm:spPr/>
    </dgm:pt>
    <dgm:pt modelId="{949E3915-6C19-9141-B2DF-B1CA69F7467D}" type="pres">
      <dgm:prSet presAssocID="{44E46DB1-2608-6A4B-B399-33FED15B8A7F}" presName="firstChild" presStyleLbl="bgAccFollowNode1" presStyleIdx="0" presStyleCnt="2" custAng="0" custScaleX="212457" custScaleY="412405" custLinFactNeighborX="46703" custLinFactNeighborY="28179"/>
      <dgm:spPr/>
      <dgm:t>
        <a:bodyPr/>
        <a:lstStyle/>
        <a:p>
          <a:endParaRPr lang="de-DE"/>
        </a:p>
      </dgm:t>
    </dgm:pt>
    <dgm:pt modelId="{6CBDBE64-945A-A04B-9B5B-1B1A3D68B9B4}" type="pres">
      <dgm:prSet presAssocID="{44E46DB1-2608-6A4B-B399-33FED15B8A7F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E070562-6C2C-6D47-B61E-2B794068A776}" type="pres">
      <dgm:prSet presAssocID="{44E46DB1-2608-6A4B-B399-33FED15B8A7F}" presName="negSpace" presStyleCnt="0"/>
      <dgm:spPr/>
    </dgm:pt>
    <dgm:pt modelId="{D5EBC343-2010-4E42-B026-0A8B408D18A5}" type="pres">
      <dgm:prSet presAssocID="{44E46DB1-2608-6A4B-B399-33FED15B8A7F}" presName="circle" presStyleLbl="node1" presStyleIdx="0" presStyleCnt="2" custScaleX="386744" custScaleY="188866" custLinFactX="-97013" custLinFactY="-16349" custLinFactNeighborX="-100000" custLinFactNeighborY="-100000"/>
      <dgm:spPr/>
      <dgm:t>
        <a:bodyPr/>
        <a:lstStyle/>
        <a:p>
          <a:endParaRPr lang="de-DE"/>
        </a:p>
      </dgm:t>
    </dgm:pt>
    <dgm:pt modelId="{B61E2444-E9F7-9C4F-892A-F92E26C01E5E}" type="pres">
      <dgm:prSet presAssocID="{574079DE-A155-8947-8048-F9C984D64BED}" presName="transSpace" presStyleCnt="0"/>
      <dgm:spPr/>
    </dgm:pt>
    <dgm:pt modelId="{8052D903-31EC-7546-BD5E-3088D324CE23}" type="pres">
      <dgm:prSet presAssocID="{743D656F-5D5D-064E-AB51-6776113415A2}" presName="posSpace" presStyleCnt="0"/>
      <dgm:spPr/>
    </dgm:pt>
    <dgm:pt modelId="{D427EBFF-8799-0745-B58C-41521932C67F}" type="pres">
      <dgm:prSet presAssocID="{743D656F-5D5D-064E-AB51-6776113415A2}" presName="vertFlow" presStyleCnt="0"/>
      <dgm:spPr/>
    </dgm:pt>
    <dgm:pt modelId="{23BE8A23-E67B-7143-B3DA-AFAAAAA973A5}" type="pres">
      <dgm:prSet presAssocID="{743D656F-5D5D-064E-AB51-6776113415A2}" presName="topSpace" presStyleCnt="0"/>
      <dgm:spPr/>
    </dgm:pt>
    <dgm:pt modelId="{5BE77573-E96D-8E4F-8172-80C2D8630316}" type="pres">
      <dgm:prSet presAssocID="{743D656F-5D5D-064E-AB51-6776113415A2}" presName="firstComp" presStyleCnt="0"/>
      <dgm:spPr/>
    </dgm:pt>
    <dgm:pt modelId="{87479F2C-67A1-2C4E-AF29-EC73DFDDD501}" type="pres">
      <dgm:prSet presAssocID="{743D656F-5D5D-064E-AB51-6776113415A2}" presName="firstChild" presStyleLbl="bgAccFollowNode1" presStyleIdx="1" presStyleCnt="2" custScaleX="215147" custScaleY="410795" custLinFactNeighborX="-28604" custLinFactNeighborY="22053"/>
      <dgm:spPr/>
      <dgm:t>
        <a:bodyPr/>
        <a:lstStyle/>
        <a:p>
          <a:endParaRPr lang="de-DE"/>
        </a:p>
      </dgm:t>
    </dgm:pt>
    <dgm:pt modelId="{4151B1C5-AD77-1146-A935-BF294111E1C8}" type="pres">
      <dgm:prSet presAssocID="{743D656F-5D5D-064E-AB51-6776113415A2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699BCD-3098-464C-A6FB-70A7F73F88E6}" type="pres">
      <dgm:prSet presAssocID="{743D656F-5D5D-064E-AB51-6776113415A2}" presName="negSpace" presStyleCnt="0"/>
      <dgm:spPr/>
    </dgm:pt>
    <dgm:pt modelId="{C76252F1-0184-4749-B5FA-D4A7CBA4C3E8}" type="pres">
      <dgm:prSet presAssocID="{743D656F-5D5D-064E-AB51-6776113415A2}" presName="circle" presStyleLbl="node1" presStyleIdx="1" presStyleCnt="2" custScaleX="373821" custScaleY="198147" custLinFactX="-100000" custLinFactY="-18861" custLinFactNeighborX="-103712" custLinFactNeighborY="-100000"/>
      <dgm:spPr/>
      <dgm:t>
        <a:bodyPr/>
        <a:lstStyle/>
        <a:p>
          <a:endParaRPr lang="de-DE"/>
        </a:p>
      </dgm:t>
    </dgm:pt>
  </dgm:ptLst>
  <dgm:cxnLst>
    <dgm:cxn modelId="{166DB512-0DC6-FE42-A5FB-6E58CE007091}" srcId="{44E46DB1-2608-6A4B-B399-33FED15B8A7F}" destId="{25E21630-F77A-684A-8202-DE6FA73993B1}" srcOrd="0" destOrd="0" parTransId="{D8955781-A3E7-0546-8134-108FCE76396A}" sibTransId="{447077B0-7492-C343-842E-010BEB48806D}"/>
    <dgm:cxn modelId="{DB6CD61F-5784-8541-8977-88FDFAB97D69}" type="presOf" srcId="{986E2E87-74B3-F340-98C6-8C644AA605CB}" destId="{87479F2C-67A1-2C4E-AF29-EC73DFDDD501}" srcOrd="0" destOrd="0" presId="urn:microsoft.com/office/officeart/2005/8/layout/hList9"/>
    <dgm:cxn modelId="{96A467A0-71C7-414C-B233-3981EA2FABFF}" srcId="{9563222B-A97C-1142-A1C8-1EC043182BD7}" destId="{44E46DB1-2608-6A4B-B399-33FED15B8A7F}" srcOrd="0" destOrd="0" parTransId="{BD084EA5-1D2A-5948-857C-151385983605}" sibTransId="{574079DE-A155-8947-8048-F9C984D64BED}"/>
    <dgm:cxn modelId="{1B53159E-C308-4547-B29C-76D163DCF1B4}" type="presOf" srcId="{25E21630-F77A-684A-8202-DE6FA73993B1}" destId="{6CBDBE64-945A-A04B-9B5B-1B1A3D68B9B4}" srcOrd="1" destOrd="0" presId="urn:microsoft.com/office/officeart/2005/8/layout/hList9"/>
    <dgm:cxn modelId="{A3EB7FA3-C6BA-6C42-B4E9-4788855C9BA4}" type="presOf" srcId="{9563222B-A97C-1142-A1C8-1EC043182BD7}" destId="{8942BFBA-B5F8-6D42-9E8A-D9D1E7C48095}" srcOrd="0" destOrd="0" presId="urn:microsoft.com/office/officeart/2005/8/layout/hList9"/>
    <dgm:cxn modelId="{E378F3A9-B059-844B-B15F-07423A2FA8EC}" srcId="{9563222B-A97C-1142-A1C8-1EC043182BD7}" destId="{743D656F-5D5D-064E-AB51-6776113415A2}" srcOrd="1" destOrd="0" parTransId="{F8AD9A91-8896-CA4F-977D-E7EE87A3FA1D}" sibTransId="{67C3C8CC-E831-884E-AB7B-CEB394DA9585}"/>
    <dgm:cxn modelId="{0BEDBA60-1ABE-0747-A1B5-1822BE8DAF8E}" type="presOf" srcId="{743D656F-5D5D-064E-AB51-6776113415A2}" destId="{C76252F1-0184-4749-B5FA-D4A7CBA4C3E8}" srcOrd="0" destOrd="0" presId="urn:microsoft.com/office/officeart/2005/8/layout/hList9"/>
    <dgm:cxn modelId="{65D0E16C-BDB5-D54B-ABA2-13A07B72ED43}" type="presOf" srcId="{25E21630-F77A-684A-8202-DE6FA73993B1}" destId="{949E3915-6C19-9141-B2DF-B1CA69F7467D}" srcOrd="0" destOrd="0" presId="urn:microsoft.com/office/officeart/2005/8/layout/hList9"/>
    <dgm:cxn modelId="{898C21F2-F3A3-8443-A2B3-2619EA3E75CD}" srcId="{743D656F-5D5D-064E-AB51-6776113415A2}" destId="{986E2E87-74B3-F340-98C6-8C644AA605CB}" srcOrd="0" destOrd="0" parTransId="{1BE0CB73-84A3-CB40-9FDF-2D8746829090}" sibTransId="{DC3A5019-F4D7-FF40-8D9A-8C7D62BC2AD5}"/>
    <dgm:cxn modelId="{AB5F48AC-5E4E-DD44-8212-FCB360681868}" type="presOf" srcId="{986E2E87-74B3-F340-98C6-8C644AA605CB}" destId="{4151B1C5-AD77-1146-A935-BF294111E1C8}" srcOrd="1" destOrd="0" presId="urn:microsoft.com/office/officeart/2005/8/layout/hList9"/>
    <dgm:cxn modelId="{81FF145D-FF62-CB49-9019-455DDE666F05}" type="presOf" srcId="{44E46DB1-2608-6A4B-B399-33FED15B8A7F}" destId="{D5EBC343-2010-4E42-B026-0A8B408D18A5}" srcOrd="0" destOrd="0" presId="urn:microsoft.com/office/officeart/2005/8/layout/hList9"/>
    <dgm:cxn modelId="{8E41D30D-09A2-4847-8B7A-6595BED96FA8}" type="presParOf" srcId="{8942BFBA-B5F8-6D42-9E8A-D9D1E7C48095}" destId="{F5D82D7C-EDFB-FB4E-998D-9CFB7112B5C2}" srcOrd="0" destOrd="0" presId="urn:microsoft.com/office/officeart/2005/8/layout/hList9"/>
    <dgm:cxn modelId="{2750E855-0C56-4D4B-828D-58AC613A3C98}" type="presParOf" srcId="{8942BFBA-B5F8-6D42-9E8A-D9D1E7C48095}" destId="{2FBCE2F2-74ED-A745-9706-BC5E890AFB68}" srcOrd="1" destOrd="0" presId="urn:microsoft.com/office/officeart/2005/8/layout/hList9"/>
    <dgm:cxn modelId="{88ABA7DF-1F6D-1A44-99E4-F28C5987823F}" type="presParOf" srcId="{2FBCE2F2-74ED-A745-9706-BC5E890AFB68}" destId="{8B3F822B-09B6-5448-B365-FEB904DC8F87}" srcOrd="0" destOrd="0" presId="urn:microsoft.com/office/officeart/2005/8/layout/hList9"/>
    <dgm:cxn modelId="{4DD70A36-9628-B447-ACD9-4E4CE5A40B91}" type="presParOf" srcId="{2FBCE2F2-74ED-A745-9706-BC5E890AFB68}" destId="{07084572-83E3-314A-AB32-F73D5158CA1E}" srcOrd="1" destOrd="0" presId="urn:microsoft.com/office/officeart/2005/8/layout/hList9"/>
    <dgm:cxn modelId="{BFFDB6DA-B356-A94C-93C8-9FA36D8102B2}" type="presParOf" srcId="{07084572-83E3-314A-AB32-F73D5158CA1E}" destId="{949E3915-6C19-9141-B2DF-B1CA69F7467D}" srcOrd="0" destOrd="0" presId="urn:microsoft.com/office/officeart/2005/8/layout/hList9"/>
    <dgm:cxn modelId="{4016D1C5-FD8B-9E48-88DF-1F00E24D74F2}" type="presParOf" srcId="{07084572-83E3-314A-AB32-F73D5158CA1E}" destId="{6CBDBE64-945A-A04B-9B5B-1B1A3D68B9B4}" srcOrd="1" destOrd="0" presId="urn:microsoft.com/office/officeart/2005/8/layout/hList9"/>
    <dgm:cxn modelId="{C3546CAB-AB4C-6844-8025-9E618FD7289C}" type="presParOf" srcId="{8942BFBA-B5F8-6D42-9E8A-D9D1E7C48095}" destId="{3E070562-6C2C-6D47-B61E-2B794068A776}" srcOrd="2" destOrd="0" presId="urn:microsoft.com/office/officeart/2005/8/layout/hList9"/>
    <dgm:cxn modelId="{EE604E0E-2E17-A340-A57A-C3C5D81BA8A1}" type="presParOf" srcId="{8942BFBA-B5F8-6D42-9E8A-D9D1E7C48095}" destId="{D5EBC343-2010-4E42-B026-0A8B408D18A5}" srcOrd="3" destOrd="0" presId="urn:microsoft.com/office/officeart/2005/8/layout/hList9"/>
    <dgm:cxn modelId="{C498A6F4-F627-D446-BDAE-886CD018E134}" type="presParOf" srcId="{8942BFBA-B5F8-6D42-9E8A-D9D1E7C48095}" destId="{B61E2444-E9F7-9C4F-892A-F92E26C01E5E}" srcOrd="4" destOrd="0" presId="urn:microsoft.com/office/officeart/2005/8/layout/hList9"/>
    <dgm:cxn modelId="{3D3C158E-FE2D-CA4E-AEE9-C875CDAFFCEC}" type="presParOf" srcId="{8942BFBA-B5F8-6D42-9E8A-D9D1E7C48095}" destId="{8052D903-31EC-7546-BD5E-3088D324CE23}" srcOrd="5" destOrd="0" presId="urn:microsoft.com/office/officeart/2005/8/layout/hList9"/>
    <dgm:cxn modelId="{2F999E82-5513-724D-9A52-5B4AC37D1AB7}" type="presParOf" srcId="{8942BFBA-B5F8-6D42-9E8A-D9D1E7C48095}" destId="{D427EBFF-8799-0745-B58C-41521932C67F}" srcOrd="6" destOrd="0" presId="urn:microsoft.com/office/officeart/2005/8/layout/hList9"/>
    <dgm:cxn modelId="{FA48C15D-D2C0-AB46-B342-FF1AC2384D5E}" type="presParOf" srcId="{D427EBFF-8799-0745-B58C-41521932C67F}" destId="{23BE8A23-E67B-7143-B3DA-AFAAAAA973A5}" srcOrd="0" destOrd="0" presId="urn:microsoft.com/office/officeart/2005/8/layout/hList9"/>
    <dgm:cxn modelId="{58A7E7E4-55F8-D54E-A063-90D0BFE3427F}" type="presParOf" srcId="{D427EBFF-8799-0745-B58C-41521932C67F}" destId="{5BE77573-E96D-8E4F-8172-80C2D8630316}" srcOrd="1" destOrd="0" presId="urn:microsoft.com/office/officeart/2005/8/layout/hList9"/>
    <dgm:cxn modelId="{6333D986-B553-3343-A2C0-5D6F37A412AF}" type="presParOf" srcId="{5BE77573-E96D-8E4F-8172-80C2D8630316}" destId="{87479F2C-67A1-2C4E-AF29-EC73DFDDD501}" srcOrd="0" destOrd="0" presId="urn:microsoft.com/office/officeart/2005/8/layout/hList9"/>
    <dgm:cxn modelId="{71A83E75-76E2-3144-B31F-21177FBB1444}" type="presParOf" srcId="{5BE77573-E96D-8E4F-8172-80C2D8630316}" destId="{4151B1C5-AD77-1146-A935-BF294111E1C8}" srcOrd="1" destOrd="0" presId="urn:microsoft.com/office/officeart/2005/8/layout/hList9"/>
    <dgm:cxn modelId="{EAEFB428-2921-1F47-880F-42CEED575F3F}" type="presParOf" srcId="{8942BFBA-B5F8-6D42-9E8A-D9D1E7C48095}" destId="{11699BCD-3098-464C-A6FB-70A7F73F88E6}" srcOrd="7" destOrd="0" presId="urn:microsoft.com/office/officeart/2005/8/layout/hList9"/>
    <dgm:cxn modelId="{F6023025-A787-AB4C-92C1-486C5C13F5B5}" type="presParOf" srcId="{8942BFBA-B5F8-6D42-9E8A-D9D1E7C48095}" destId="{C76252F1-0184-4749-B5FA-D4A7CBA4C3E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E3915-6C19-9141-B2DF-B1CA69F7467D}">
      <dsp:nvSpPr>
        <dsp:cNvPr id="0" name=""/>
        <dsp:cNvSpPr/>
      </dsp:nvSpPr>
      <dsp:spPr>
        <a:xfrm>
          <a:off x="-950371" y="1816468"/>
          <a:ext cx="4736825" cy="288665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/>
            <a:t>- Wissensumschlagsplätze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/>
            <a:t>   (Handlungswissen/ Strategie-</a:t>
          </a:r>
          <a:r>
            <a:rPr lang="de-DE" sz="2000" kern="1200" dirty="0" err="1"/>
            <a:t>Know</a:t>
          </a:r>
          <a:r>
            <a:rPr lang="de-DE" sz="2000" kern="1200" dirty="0"/>
            <a:t>-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/>
            <a:t>   How)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/>
            <a:t>- professionelle Lerngemeinschaften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/>
            <a:t>- Impulsgeber für  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/>
            <a:t>  Schulentwicklungsprozesse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- </a:t>
          </a:r>
          <a:r>
            <a:rPr lang="en-US" sz="2000" kern="1200" dirty="0" err="1"/>
            <a:t>Experimentierräume</a:t>
          </a:r>
          <a:endParaRPr lang="de-DE" sz="2000" kern="1200" dirty="0"/>
        </a:p>
      </dsp:txBody>
      <dsp:txXfrm>
        <a:off x="-192479" y="1816468"/>
        <a:ext cx="3978933" cy="2886655"/>
      </dsp:txXfrm>
    </dsp:sp>
    <dsp:sp modelId="{D5EBC343-2010-4E42-B026-0A8B408D18A5}">
      <dsp:nvSpPr>
        <dsp:cNvPr id="0" name=""/>
        <dsp:cNvSpPr/>
      </dsp:nvSpPr>
      <dsp:spPr>
        <a:xfrm>
          <a:off x="0" y="525399"/>
          <a:ext cx="2705687" cy="132131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/>
            <a:t>Netzwerke sind...</a:t>
          </a:r>
        </a:p>
      </dsp:txBody>
      <dsp:txXfrm>
        <a:off x="396239" y="718902"/>
        <a:ext cx="1913209" cy="934313"/>
      </dsp:txXfrm>
    </dsp:sp>
    <dsp:sp modelId="{87479F2C-67A1-2C4E-AF29-EC73DFDDD501}">
      <dsp:nvSpPr>
        <dsp:cNvPr id="0" name=""/>
        <dsp:cNvSpPr/>
      </dsp:nvSpPr>
      <dsp:spPr>
        <a:xfrm>
          <a:off x="4805062" y="1773589"/>
          <a:ext cx="4857533" cy="287538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/>
            <a:t> - Lerngelegenheiten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/>
            <a:t> - Einblicke in unterschiedliche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/>
            <a:t>   Wissens- und Handlungsebenen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/>
            <a:t>   jeweils anderer Schulen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/>
            <a:t> - </a:t>
          </a:r>
          <a:r>
            <a:rPr lang="tr-TR" sz="2000" kern="1200" dirty="0"/>
            <a:t>Transfer </a:t>
          </a:r>
          <a:r>
            <a:rPr lang="tr-TR" sz="2000" kern="1200" dirty="0" err="1"/>
            <a:t>von</a:t>
          </a:r>
          <a:r>
            <a:rPr lang="tr-TR" sz="2000" kern="1200" dirty="0"/>
            <a:t> </a:t>
          </a:r>
          <a:r>
            <a:rPr lang="de-DE" sz="2000" kern="1200" dirty="0"/>
            <a:t>Handlungswissen und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/>
            <a:t>   Entwicklungskonzepten</a:t>
          </a:r>
        </a:p>
      </dsp:txBody>
      <dsp:txXfrm>
        <a:off x="5582267" y="1773589"/>
        <a:ext cx="4080328" cy="2875386"/>
      </dsp:txXfrm>
    </dsp:sp>
    <dsp:sp modelId="{C76252F1-0184-4749-B5FA-D4A7CBA4C3E8}">
      <dsp:nvSpPr>
        <dsp:cNvPr id="0" name=""/>
        <dsp:cNvSpPr/>
      </dsp:nvSpPr>
      <dsp:spPr>
        <a:xfrm>
          <a:off x="6330882" y="507825"/>
          <a:ext cx="2615276" cy="138624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/>
            <a:t>Netzwerke ermöglichen...</a:t>
          </a:r>
        </a:p>
      </dsp:txBody>
      <dsp:txXfrm>
        <a:off x="6713880" y="710836"/>
        <a:ext cx="1849280" cy="980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8A9E3-3372-4E9A-ACA8-6E9507AB1C0F}" type="datetimeFigureOut">
              <a:rPr lang="de-DE" smtClean="0"/>
              <a:t>12.12.2024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52CF6-35F1-4ADC-B26E-FC44DC1386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768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52CF6-35F1-4ADC-B26E-FC44DC13869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331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SOPHIE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52CF6-35F1-4ADC-B26E-FC44DC13869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7513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ANJA</a:t>
            </a:r>
          </a:p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in </a:t>
            </a:r>
            <a:r>
              <a:rPr lang="en-US" dirty="0" err="1"/>
              <a:t>aller</a:t>
            </a:r>
            <a:r>
              <a:rPr lang="en-US" dirty="0"/>
              <a:t> </a:t>
            </a:r>
            <a:r>
              <a:rPr lang="en-US" dirty="0" err="1"/>
              <a:t>Kürze</a:t>
            </a:r>
            <a:r>
              <a:rPr lang="en-US" dirty="0"/>
              <a:t>: </a:t>
            </a:r>
            <a:r>
              <a:rPr lang="en-US" dirty="0" err="1"/>
              <a:t>Verweis</a:t>
            </a:r>
            <a:r>
              <a:rPr lang="en-US" dirty="0"/>
              <a:t> </a:t>
            </a:r>
            <a:r>
              <a:rPr lang="en-US" dirty="0" err="1"/>
              <a:t>aufs</a:t>
            </a:r>
            <a:r>
              <a:rPr lang="en-US" dirty="0"/>
              <a:t> </a:t>
            </a:r>
            <a:r>
              <a:rPr lang="en-US" dirty="0" err="1"/>
              <a:t>Padlet</a:t>
            </a:r>
            <a:r>
              <a:rPr lang="en-US" dirty="0"/>
              <a:t> - </a:t>
            </a:r>
            <a:r>
              <a:rPr lang="en-US" dirty="0" err="1"/>
              <a:t>Interimslösung</a:t>
            </a:r>
            <a:r>
              <a:rPr lang="en-US" dirty="0"/>
              <a:t> Homepage,</a:t>
            </a:r>
            <a:r>
              <a:rPr lang="en-US" baseline="0" dirty="0"/>
              <a:t> ab </a:t>
            </a:r>
            <a:r>
              <a:rPr lang="en-US" baseline="0" dirty="0" err="1"/>
              <a:t>Frühjahr</a:t>
            </a:r>
            <a:r>
              <a:rPr lang="en-US" baseline="0" dirty="0"/>
              <a:t> 25 </a:t>
            </a:r>
            <a:r>
              <a:rPr lang="en-US" baseline="0" dirty="0" err="1"/>
              <a:t>zur</a:t>
            </a:r>
            <a:r>
              <a:rPr lang="en-US" baseline="0" dirty="0"/>
              <a:t> </a:t>
            </a:r>
            <a:r>
              <a:rPr lang="en-US" baseline="0" dirty="0" err="1"/>
              <a:t>Verfügung</a:t>
            </a:r>
            <a:r>
              <a:rPr lang="en-US" baseline="0" dirty="0"/>
              <a:t>, </a:t>
            </a:r>
            <a:r>
              <a:rPr lang="en-US" baseline="0" dirty="0" err="1"/>
              <a:t>bis</a:t>
            </a:r>
            <a:r>
              <a:rPr lang="en-US" baseline="0" dirty="0"/>
              <a:t> </a:t>
            </a:r>
            <a:r>
              <a:rPr lang="en-US" baseline="0" dirty="0" err="1"/>
              <a:t>dahin</a:t>
            </a:r>
            <a:r>
              <a:rPr lang="en-US" baseline="0" dirty="0"/>
              <a:t> </a:t>
            </a:r>
            <a:r>
              <a:rPr lang="en-US" baseline="0" dirty="0" err="1"/>
              <a:t>über</a:t>
            </a:r>
            <a:r>
              <a:rPr lang="en-US" baseline="0" dirty="0"/>
              <a:t> </a:t>
            </a:r>
            <a:r>
              <a:rPr lang="en-US" baseline="0" dirty="0" err="1"/>
              <a:t>Bildungsportal</a:t>
            </a:r>
            <a:r>
              <a:rPr lang="en-US" baseline="0" dirty="0"/>
              <a:t> </a:t>
            </a:r>
            <a:endParaRPr lang="en-US" dirty="0"/>
          </a:p>
          <a:p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Fragen</a:t>
            </a:r>
            <a:r>
              <a:rPr lang="en-US" dirty="0"/>
              <a:t> per Mail an </a:t>
            </a:r>
            <a:r>
              <a:rPr lang="en-US" dirty="0" err="1"/>
              <a:t>uns</a:t>
            </a:r>
            <a:r>
              <a:rPr lang="en-US" dirty="0"/>
              <a:t> </a:t>
            </a:r>
            <a:r>
              <a:rPr lang="en-US" dirty="0" err="1"/>
              <a:t>wenden</a:t>
            </a:r>
            <a:r>
              <a:rPr lang="en-US" dirty="0"/>
              <a:t>!</a:t>
            </a:r>
          </a:p>
          <a:p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52CF6-35F1-4ADC-B26E-FC44DC13869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130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ANJA</a:t>
            </a:r>
          </a:p>
          <a:p>
            <a:r>
              <a:rPr lang="de-DE" b="1" dirty="0"/>
              <a:t>Bewusstmachung</a:t>
            </a:r>
            <a:r>
              <a:rPr lang="de-DE" baseline="0" dirty="0"/>
              <a:t> – das ist uns wichtig – für heute und die Zukunft als Grundlage - schauen sie einfach drauf – Sie kennen das sicherlich zum Teil und arbeiten bereits in Netzwerken. </a:t>
            </a:r>
          </a:p>
          <a:p>
            <a:r>
              <a:rPr lang="en-US" baseline="0" dirty="0" err="1"/>
              <a:t>Es</a:t>
            </a:r>
            <a:r>
              <a:rPr lang="en-US" baseline="0" dirty="0"/>
              <a:t> </a:t>
            </a:r>
            <a:r>
              <a:rPr lang="en-US" baseline="0" dirty="0" err="1"/>
              <a:t>gibt</a:t>
            </a:r>
            <a:r>
              <a:rPr lang="en-US" baseline="0" dirty="0"/>
              <a:t> </a:t>
            </a:r>
            <a:r>
              <a:rPr lang="en-US" baseline="0" dirty="0" err="1"/>
              <a:t>verschiedene</a:t>
            </a:r>
            <a:r>
              <a:rPr lang="en-US" baseline="0" dirty="0"/>
              <a:t> </a:t>
            </a:r>
            <a:r>
              <a:rPr lang="en-US" baseline="0" dirty="0" err="1"/>
              <a:t>Netzwerkmodelle</a:t>
            </a:r>
            <a:r>
              <a:rPr lang="en-US" baseline="0" dirty="0"/>
              <a:t> , </a:t>
            </a:r>
            <a:r>
              <a:rPr lang="en-US" baseline="0" dirty="0" err="1"/>
              <a:t>für</a:t>
            </a:r>
            <a:r>
              <a:rPr lang="en-US" baseline="0" dirty="0"/>
              <a:t> </a:t>
            </a:r>
            <a:r>
              <a:rPr lang="en-US" baseline="0" dirty="0" err="1"/>
              <a:t>uns</a:t>
            </a:r>
            <a:r>
              <a:rPr lang="en-US" baseline="0" dirty="0"/>
              <a:t> </a:t>
            </a:r>
            <a:r>
              <a:rPr lang="en-US" baseline="0" dirty="0" err="1"/>
              <a:t>zählt</a:t>
            </a:r>
            <a:r>
              <a:rPr lang="en-US" baseline="0" dirty="0"/>
              <a:t> </a:t>
            </a:r>
            <a:r>
              <a:rPr lang="en-US" baseline="0" dirty="0" err="1"/>
              <a:t>Netzwerken</a:t>
            </a:r>
            <a:r>
              <a:rPr lang="en-US" baseline="0" dirty="0"/>
              <a:t> auf </a:t>
            </a:r>
            <a:r>
              <a:rPr lang="en-US" baseline="0" dirty="0" err="1"/>
              <a:t>Augenhöhe</a:t>
            </a:r>
            <a:r>
              <a:rPr lang="en-US" baseline="0" dirty="0"/>
              <a:t>, </a:t>
            </a:r>
            <a:r>
              <a:rPr lang="en-US" baseline="0" dirty="0" err="1"/>
              <a:t>gegenseitiges</a:t>
            </a:r>
            <a:r>
              <a:rPr lang="en-US" baseline="0" dirty="0"/>
              <a:t> </a:t>
            </a:r>
            <a:r>
              <a:rPr lang="en-US" baseline="0" dirty="0" err="1"/>
              <a:t>Befruchten</a:t>
            </a:r>
            <a:r>
              <a:rPr lang="en-US" baseline="0" dirty="0"/>
              <a:t>, </a:t>
            </a:r>
            <a:r>
              <a:rPr lang="en-US" baseline="0" dirty="0" err="1"/>
              <a:t>Schlüssel</a:t>
            </a:r>
            <a:r>
              <a:rPr lang="en-US" baseline="0" dirty="0"/>
              <a:t> </a:t>
            </a:r>
            <a:r>
              <a:rPr lang="en-US" baseline="0" dirty="0" err="1"/>
              <a:t>zur</a:t>
            </a:r>
            <a:r>
              <a:rPr lang="en-US" baseline="0" dirty="0"/>
              <a:t> </a:t>
            </a:r>
            <a:r>
              <a:rPr lang="en-US" baseline="0" dirty="0" err="1"/>
              <a:t>nachhaltigen</a:t>
            </a:r>
            <a:r>
              <a:rPr lang="en-US" baseline="0" dirty="0"/>
              <a:t> </a:t>
            </a:r>
            <a:r>
              <a:rPr lang="en-US" baseline="0" dirty="0" err="1"/>
              <a:t>Bildungsarbeit</a:t>
            </a:r>
            <a:r>
              <a:rPr lang="en-US" baseline="0" dirty="0"/>
              <a:t> </a:t>
            </a:r>
            <a:r>
              <a:rPr lang="en-US" baseline="0" dirty="0" err="1"/>
              <a:t>ist</a:t>
            </a:r>
            <a:r>
              <a:rPr lang="en-US" baseline="0" dirty="0"/>
              <a:t> </a:t>
            </a:r>
            <a:r>
              <a:rPr lang="en-US" baseline="0" dirty="0" err="1"/>
              <a:t>Kollaboration</a:t>
            </a:r>
            <a:r>
              <a:rPr lang="en-US" baseline="0" dirty="0"/>
              <a:t>, </a:t>
            </a:r>
            <a:r>
              <a:rPr lang="en-US" baseline="0" dirty="0" err="1"/>
              <a:t>kein</a:t>
            </a:r>
            <a:r>
              <a:rPr lang="en-US" baseline="0" dirty="0"/>
              <a:t> </a:t>
            </a:r>
            <a:r>
              <a:rPr lang="en-US" baseline="0" dirty="0" err="1"/>
              <a:t>Leuchtturmcharakter</a:t>
            </a:r>
            <a:r>
              <a:rPr lang="en-US" baseline="0" dirty="0"/>
              <a:t>!</a:t>
            </a:r>
          </a:p>
          <a:p>
            <a:endParaRPr lang="en-US" baseline="0" dirty="0"/>
          </a:p>
          <a:p>
            <a:r>
              <a:rPr lang="en-US" baseline="0" dirty="0" err="1"/>
              <a:t>Methodische</a:t>
            </a:r>
            <a:r>
              <a:rPr lang="en-US" baseline="0" dirty="0"/>
              <a:t> </a:t>
            </a:r>
            <a:r>
              <a:rPr lang="en-US" baseline="0" dirty="0" err="1"/>
              <a:t>Unterstützung</a:t>
            </a:r>
            <a:r>
              <a:rPr lang="en-US" baseline="0" dirty="0"/>
              <a:t> </a:t>
            </a:r>
            <a:r>
              <a:rPr lang="en-US" baseline="0" dirty="0" err="1"/>
              <a:t>erhalten</a:t>
            </a:r>
            <a:r>
              <a:rPr lang="en-US" baseline="0" dirty="0"/>
              <a:t> </a:t>
            </a:r>
            <a:r>
              <a:rPr lang="en-US" baseline="0" dirty="0" err="1"/>
              <a:t>Sie</a:t>
            </a:r>
            <a:r>
              <a:rPr lang="en-US" baseline="0" dirty="0"/>
              <a:t> </a:t>
            </a:r>
            <a:r>
              <a:rPr lang="en-US" baseline="0" dirty="0" err="1"/>
              <a:t>mit</a:t>
            </a:r>
            <a:r>
              <a:rPr lang="en-US" baseline="0" dirty="0"/>
              <a:t> der </a:t>
            </a:r>
            <a:r>
              <a:rPr lang="en-US" baseline="0" dirty="0" err="1"/>
              <a:t>Pavazo-Methode</a:t>
            </a:r>
            <a:r>
              <a:rPr lang="en-US" baseline="0" dirty="0"/>
              <a:t>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F9D34-B2FF-4EFA-92AC-72BD63CE655E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711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SOPHIE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Erhalten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via </a:t>
            </a:r>
            <a:r>
              <a:rPr lang="en-US" dirty="0" err="1"/>
              <a:t>Padlet</a:t>
            </a:r>
            <a:r>
              <a:rPr lang="en-US" dirty="0"/>
              <a:t> und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Netzwerkphasen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Als</a:t>
            </a:r>
            <a:r>
              <a:rPr lang="en-US" dirty="0"/>
              <a:t> takeaway </a:t>
            </a:r>
            <a:r>
              <a:rPr lang="en-US" dirty="0" err="1"/>
              <a:t>gedacht</a:t>
            </a:r>
            <a:r>
              <a:rPr lang="en-US" dirty="0"/>
              <a:t>, so </a:t>
            </a:r>
            <a:r>
              <a:rPr lang="en-US" dirty="0" err="1"/>
              <a:t>tief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heute</a:t>
            </a:r>
            <a:r>
              <a:rPr lang="en-US" dirty="0"/>
              <a:t> </a:t>
            </a:r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einsteigen</a:t>
            </a:r>
            <a:r>
              <a:rPr lang="en-US" dirty="0"/>
              <a:t>,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Grundlage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Netzwerkstart</a:t>
            </a:r>
            <a:r>
              <a:rPr lang="en-US" baseline="0" dirty="0"/>
              <a:t> </a:t>
            </a:r>
            <a:r>
              <a:rPr lang="en-US" baseline="0" dirty="0" err="1"/>
              <a:t>sehr</a:t>
            </a:r>
            <a:r>
              <a:rPr lang="en-US" baseline="0" dirty="0"/>
              <a:t> </a:t>
            </a:r>
            <a:r>
              <a:rPr lang="en-US" baseline="0" dirty="0" err="1"/>
              <a:t>hilfreich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/>
              <a:t>Wenn</a:t>
            </a:r>
            <a:r>
              <a:rPr lang="en-US" baseline="0" dirty="0"/>
              <a:t> </a:t>
            </a:r>
            <a:r>
              <a:rPr lang="en-US" baseline="0" dirty="0" err="1"/>
              <a:t>Sie</a:t>
            </a:r>
            <a:r>
              <a:rPr lang="en-US" baseline="0" dirty="0"/>
              <a:t> </a:t>
            </a:r>
            <a:r>
              <a:rPr lang="en-US" baseline="0" dirty="0" err="1"/>
              <a:t>sich</a:t>
            </a:r>
            <a:r>
              <a:rPr lang="en-US" baseline="0" dirty="0"/>
              <a:t> </a:t>
            </a:r>
            <a:r>
              <a:rPr lang="en-US" baseline="0" dirty="0" err="1"/>
              <a:t>für</a:t>
            </a:r>
            <a:r>
              <a:rPr lang="en-US" baseline="0" dirty="0"/>
              <a:t> die </a:t>
            </a:r>
            <a:r>
              <a:rPr lang="en-US" baseline="0" dirty="0" err="1"/>
              <a:t>Netzwerkarbeit</a:t>
            </a:r>
            <a:r>
              <a:rPr lang="en-US" baseline="0" dirty="0"/>
              <a:t> </a:t>
            </a:r>
            <a:r>
              <a:rPr lang="en-US" baseline="0" dirty="0" err="1"/>
              <a:t>bei</a:t>
            </a:r>
            <a:r>
              <a:rPr lang="en-US" baseline="0" dirty="0"/>
              <a:t> </a:t>
            </a:r>
            <a:r>
              <a:rPr lang="en-US" baseline="0" dirty="0" err="1"/>
              <a:t>uns</a:t>
            </a:r>
            <a:r>
              <a:rPr lang="en-US" baseline="0" dirty="0"/>
              <a:t> </a:t>
            </a:r>
            <a:r>
              <a:rPr lang="en-US" baseline="0" dirty="0" err="1"/>
              <a:t>entscheiden</a:t>
            </a:r>
            <a:r>
              <a:rPr lang="en-US" baseline="0" dirty="0"/>
              <a:t> (</a:t>
            </a:r>
            <a:r>
              <a:rPr lang="en-US" baseline="0" dirty="0" err="1"/>
              <a:t>Registrierung</a:t>
            </a:r>
            <a:r>
              <a:rPr lang="en-US" baseline="0" dirty="0"/>
              <a:t> = commitment), </a:t>
            </a:r>
            <a:r>
              <a:rPr lang="en-US" baseline="0" dirty="0" err="1"/>
              <a:t>sollten</a:t>
            </a:r>
            <a:r>
              <a:rPr lang="en-US" baseline="0" dirty="0"/>
              <a:t> </a:t>
            </a:r>
            <a:r>
              <a:rPr lang="en-US" baseline="0" dirty="0" err="1"/>
              <a:t>Sie</a:t>
            </a:r>
            <a:r>
              <a:rPr lang="en-US" baseline="0" dirty="0"/>
              <a:t> in der </a:t>
            </a:r>
            <a:r>
              <a:rPr lang="en-US" baseline="0" dirty="0" err="1"/>
              <a:t>Schule</a:t>
            </a:r>
            <a:r>
              <a:rPr lang="en-US" baseline="0" dirty="0"/>
              <a:t> </a:t>
            </a:r>
            <a:r>
              <a:rPr lang="en-US" baseline="0" dirty="0" err="1"/>
              <a:t>sichtbar</a:t>
            </a:r>
            <a:r>
              <a:rPr lang="en-US" baseline="0" dirty="0"/>
              <a:t> sein (</a:t>
            </a:r>
            <a:r>
              <a:rPr lang="en-US" baseline="0" dirty="0" err="1"/>
              <a:t>Kooperationsvereinbarung</a:t>
            </a:r>
            <a:r>
              <a:rPr lang="en-US" baseline="0" dirty="0"/>
              <a:t>) und </a:t>
            </a:r>
            <a:r>
              <a:rPr lang="en-US" baseline="0" dirty="0" err="1"/>
              <a:t>Ihr</a:t>
            </a:r>
            <a:r>
              <a:rPr lang="en-US" baseline="0" dirty="0"/>
              <a:t> Engagement </a:t>
            </a:r>
            <a:r>
              <a:rPr lang="en-US" baseline="0" dirty="0" err="1"/>
              <a:t>nachhaltig</a:t>
            </a:r>
            <a:r>
              <a:rPr lang="en-US" baseline="0" dirty="0"/>
              <a:t> </a:t>
            </a:r>
            <a:r>
              <a:rPr lang="en-US" baseline="0" dirty="0" err="1"/>
              <a:t>anzulegen</a:t>
            </a:r>
            <a:r>
              <a:rPr lang="en-US" baseline="0" dirty="0"/>
              <a:t>, die </a:t>
            </a:r>
            <a:r>
              <a:rPr lang="en-US" baseline="0" dirty="0" err="1"/>
              <a:t>Methode</a:t>
            </a:r>
            <a:r>
              <a:rPr lang="en-US" baseline="0" dirty="0"/>
              <a:t> </a:t>
            </a:r>
            <a:r>
              <a:rPr lang="en-US" baseline="0" dirty="0" err="1"/>
              <a:t>kann</a:t>
            </a:r>
            <a:r>
              <a:rPr lang="en-US" baseline="0" dirty="0"/>
              <a:t> </a:t>
            </a:r>
            <a:r>
              <a:rPr lang="en-US" baseline="0" dirty="0" err="1"/>
              <a:t>dabei</a:t>
            </a:r>
            <a:r>
              <a:rPr lang="en-US" baseline="0" dirty="0"/>
              <a:t> </a:t>
            </a:r>
            <a:r>
              <a:rPr lang="en-US" baseline="0" dirty="0" err="1"/>
              <a:t>orientieren</a:t>
            </a:r>
            <a:r>
              <a:rPr lang="en-US" baseline="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/>
              <a:t>Fokussieren</a:t>
            </a:r>
            <a:r>
              <a:rPr lang="en-US" baseline="0" dirty="0"/>
              <a:t> </a:t>
            </a:r>
            <a:r>
              <a:rPr lang="en-US" baseline="0" dirty="0" err="1"/>
              <a:t>Sie</a:t>
            </a:r>
            <a:r>
              <a:rPr lang="en-US" baseline="0" dirty="0"/>
              <a:t> </a:t>
            </a:r>
            <a:r>
              <a:rPr lang="en-US" baseline="0" dirty="0" err="1"/>
              <a:t>für</a:t>
            </a:r>
            <a:r>
              <a:rPr lang="en-US" baseline="0" dirty="0"/>
              <a:t> </a:t>
            </a:r>
            <a:r>
              <a:rPr lang="en-US" baseline="0" dirty="0" err="1"/>
              <a:t>heute</a:t>
            </a:r>
            <a:r>
              <a:rPr lang="en-US" baseline="0" dirty="0"/>
              <a:t> die </a:t>
            </a:r>
            <a:r>
              <a:rPr lang="en-US" baseline="0" dirty="0" err="1"/>
              <a:t>Fragestellungen</a:t>
            </a:r>
            <a:r>
              <a:rPr lang="en-US" baseline="0" dirty="0"/>
              <a:t> </a:t>
            </a:r>
            <a:r>
              <a:rPr lang="en-US" baseline="0" dirty="0" err="1"/>
              <a:t>zu</a:t>
            </a:r>
            <a:r>
              <a:rPr lang="en-US" baseline="0" dirty="0"/>
              <a:t> </a:t>
            </a:r>
            <a:r>
              <a:rPr lang="en-US" baseline="0" dirty="0" err="1"/>
              <a:t>Zielorientierung</a:t>
            </a:r>
            <a:r>
              <a:rPr lang="en-US" baseline="0" dirty="0"/>
              <a:t> und </a:t>
            </a:r>
            <a:r>
              <a:rPr lang="en-US" baseline="0" dirty="0" err="1"/>
              <a:t>Anreize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/>
              <a:t>Konkret</a:t>
            </a:r>
            <a:r>
              <a:rPr lang="en-US" baseline="0" dirty="0"/>
              <a:t> </a:t>
            </a:r>
            <a:r>
              <a:rPr lang="en-US" baseline="0" dirty="0" err="1"/>
              <a:t>passiert</a:t>
            </a:r>
            <a:r>
              <a:rPr lang="en-US" baseline="0" dirty="0"/>
              <a:t> das </a:t>
            </a:r>
            <a:r>
              <a:rPr lang="en-US" baseline="0" dirty="0" err="1"/>
              <a:t>schon</a:t>
            </a:r>
            <a:r>
              <a:rPr lang="en-US" baseline="0" dirty="0"/>
              <a:t> </a:t>
            </a:r>
            <a:r>
              <a:rPr lang="en-US" baseline="0" dirty="0" err="1"/>
              <a:t>bei</a:t>
            </a:r>
            <a:r>
              <a:rPr lang="en-US" baseline="0" dirty="0"/>
              <a:t> </a:t>
            </a:r>
            <a:r>
              <a:rPr lang="en-US" baseline="0" dirty="0" err="1"/>
              <a:t>uns</a:t>
            </a:r>
            <a:r>
              <a:rPr lang="en-US" baseline="0" dirty="0"/>
              <a:t> in </a:t>
            </a:r>
            <a:r>
              <a:rPr lang="en-US" baseline="0" dirty="0" err="1"/>
              <a:t>aktuell</a:t>
            </a:r>
            <a:r>
              <a:rPr lang="en-US" baseline="0" dirty="0"/>
              <a:t> 30 </a:t>
            </a:r>
            <a:r>
              <a:rPr lang="en-US" baseline="0" dirty="0" err="1"/>
              <a:t>Netzwerken</a:t>
            </a:r>
            <a:r>
              <a:rPr lang="en-US" baseline="0" dirty="0"/>
              <a:t> </a:t>
            </a:r>
            <a:r>
              <a:rPr lang="en-US" baseline="0" dirty="0" err="1"/>
              <a:t>mit</a:t>
            </a:r>
            <a:r>
              <a:rPr lang="en-US" baseline="0" dirty="0"/>
              <a:t> </a:t>
            </a:r>
            <a:r>
              <a:rPr lang="en-US" baseline="0" dirty="0" err="1"/>
              <a:t>folgenden</a:t>
            </a:r>
            <a:r>
              <a:rPr lang="en-US" baseline="0" dirty="0"/>
              <a:t> </a:t>
            </a:r>
            <a:r>
              <a:rPr lang="en-US" baseline="0" dirty="0" err="1"/>
              <a:t>Themen</a:t>
            </a:r>
            <a:r>
              <a:rPr lang="en-US" baseline="0" dirty="0"/>
              <a:t>, </a:t>
            </a:r>
            <a:r>
              <a:rPr lang="en-US" baseline="0" dirty="0" err="1"/>
              <a:t>werfen</a:t>
            </a:r>
            <a:r>
              <a:rPr lang="en-US" baseline="0" dirty="0"/>
              <a:t> </a:t>
            </a:r>
            <a:r>
              <a:rPr lang="en-US" baseline="0" dirty="0" err="1"/>
              <a:t>Sie</a:t>
            </a:r>
            <a:r>
              <a:rPr lang="en-US" baseline="0" dirty="0"/>
              <a:t> </a:t>
            </a:r>
            <a:r>
              <a:rPr lang="en-US" baseline="0" dirty="0" err="1"/>
              <a:t>einen</a:t>
            </a:r>
            <a:r>
              <a:rPr lang="en-US" baseline="0" dirty="0"/>
              <a:t> </a:t>
            </a:r>
            <a:r>
              <a:rPr lang="en-US" baseline="0" dirty="0" err="1"/>
              <a:t>Blick</a:t>
            </a:r>
            <a:r>
              <a:rPr lang="en-US" baseline="0" dirty="0"/>
              <a:t> </a:t>
            </a:r>
            <a:r>
              <a:rPr lang="en-US" baseline="0" dirty="0" err="1"/>
              <a:t>drauf</a:t>
            </a:r>
            <a:r>
              <a:rPr lang="en-US" baseline="0" dirty="0"/>
              <a:t>!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52CF6-35F1-4ADC-B26E-FC44DC13869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70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Sophie</a:t>
            </a:r>
          </a:p>
          <a:p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Aushang</a:t>
            </a:r>
            <a:r>
              <a:rPr lang="en-US" dirty="0"/>
              <a:t> – </a:t>
            </a:r>
            <a:r>
              <a:rPr lang="en-US" dirty="0" err="1"/>
              <a:t>Hinweis</a:t>
            </a:r>
            <a:r>
              <a:rPr lang="en-US" dirty="0"/>
              <a:t>! Davon </a:t>
            </a:r>
            <a:r>
              <a:rPr lang="en-US" dirty="0" err="1"/>
              <a:t>sich</a:t>
            </a:r>
            <a:r>
              <a:rPr lang="en-US" dirty="0"/>
              <a:t> 8 </a:t>
            </a:r>
            <a:r>
              <a:rPr lang="en-US" dirty="0" err="1"/>
              <a:t>heute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und </a:t>
            </a:r>
            <a:r>
              <a:rPr lang="en-US" dirty="0" err="1"/>
              <a:t>offen</a:t>
            </a:r>
            <a:r>
              <a:rPr lang="en-US" dirty="0"/>
              <a:t>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52CF6-35F1-4ADC-B26E-FC44DC13869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582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ANJA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Stimmen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der Praxis – </a:t>
            </a:r>
            <a:r>
              <a:rPr lang="en-US" dirty="0" err="1"/>
              <a:t>Einblicke</a:t>
            </a:r>
            <a:r>
              <a:rPr lang="en-US" dirty="0"/>
              <a:t> am </a:t>
            </a:r>
            <a:r>
              <a:rPr lang="en-US" dirty="0" err="1"/>
              <a:t>Beispiel</a:t>
            </a:r>
            <a:r>
              <a:rPr lang="en-US" dirty="0"/>
              <a:t> </a:t>
            </a:r>
            <a:r>
              <a:rPr lang="en-US" dirty="0" err="1"/>
              <a:t>unserer</a:t>
            </a:r>
            <a:r>
              <a:rPr lang="en-US" dirty="0"/>
              <a:t> </a:t>
            </a:r>
            <a:r>
              <a:rPr lang="en-US" dirty="0" err="1"/>
              <a:t>letzten</a:t>
            </a:r>
            <a:r>
              <a:rPr lang="en-US" dirty="0"/>
              <a:t> </a:t>
            </a:r>
            <a:r>
              <a:rPr lang="en-US" dirty="0" err="1"/>
              <a:t>Regionaltagung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https://youtu.be/6L1SCcTC4QU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52CF6-35F1-4ADC-B26E-FC44DC13869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9739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11:05 Uhr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ANJA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 haben hier im Video schon ein paar Stimmen aus unserem Netzwerk gehört, jetzt aber noch einmal live 4 </a:t>
            </a:r>
            <a:r>
              <a:rPr lang="de-D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Vertreter:innen</a:t>
            </a:r>
            <a:r>
              <a:rPr lang="de-DE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aus unseren Referenzschulen, die Ihnen Einblicke in die Netzwerkarbeit geben, am Ende haben Sie Möglichkeiten eigene Fragen an die </a:t>
            </a:r>
            <a:r>
              <a:rPr lang="de-DE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Netzwerker:innen</a:t>
            </a:r>
            <a:r>
              <a:rPr lang="de-DE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zu stellen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Fragen/Themen: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Vorstellungsrunde: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Name, Schule, Netzwerkthema und Mitwirkungsdauer im Netzwerk</a:t>
            </a:r>
          </a:p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Einstieg/Motivation (Anne):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 bist du auf das Netzwerk Zukunftsschulen NRW aufmerksam geworden?</a:t>
            </a:r>
          </a:p>
          <a:p>
            <a:pPr lvl="1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war deine Motivation für den Einstieg in das Netzwerk?</a:t>
            </a:r>
          </a:p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Zum Prozess der Netzwerkarbeit/zu den </a:t>
            </a:r>
            <a:r>
              <a:rPr lang="de-DE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Gelingensbedingungen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Christian: Wie hat sich euer Netzwerk gesucht und gefunden? </a:t>
            </a:r>
          </a:p>
          <a:p>
            <a:pPr lvl="1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Christian: Hast du Tipps zur Netzwerkgründung?</a:t>
            </a:r>
          </a:p>
          <a:p>
            <a:pPr lvl="1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Helmut: Wie viele Schulen arbeiten mit euch in einem Netzwerk? Wie funktioniert die Koordination eures Netzwerks? Welche Stolpersteine erlebst du?</a:t>
            </a:r>
          </a:p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Inhaltliche Arbeit/Eure Erfahrungen in der Netzwerkarbeit: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Katharina: Woraus hat sich das Thema für eure Netzwerkarbeit ergeben?</a:t>
            </a:r>
          </a:p>
          <a:p>
            <a:pPr lvl="1"/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Schüler:innen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Was denkt ihr – aus eurer Sicht- , wozu Lehrpersonen in der Schule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netzwerken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sollten?</a:t>
            </a:r>
          </a:p>
          <a:p>
            <a:pPr lvl="1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Helmut: Was habt ihr konkret im Netzwerk erarbeitet? </a:t>
            </a:r>
          </a:p>
          <a:p>
            <a:pPr lvl="1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Christian: Was ist der bisherige Mehrwert für die eigene Schulentwicklungsarbeit? Was konntet ihr verstetigen?</a:t>
            </a:r>
          </a:p>
          <a:p>
            <a:pPr lvl="1"/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Schüler:innen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Was kommt bei euch aus der Netzwerkarbeit der Zukunftsschulen NRW an? Wie profitiert ihr persönlich davon?</a:t>
            </a:r>
          </a:p>
          <a:p>
            <a:pPr lvl="1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Katharina: Was kommt aus eurer Netzwerkarbeit konkret im Kollegium bzw. in eurem schulischen Alltag an?</a:t>
            </a:r>
          </a:p>
          <a:p>
            <a:pPr lvl="0"/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Zusammenarbeit im Netzwerk: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nimmst du persönlich aus dem Netzwerk Zukunftsschulen NRW mit?</a:t>
            </a:r>
          </a:p>
          <a:p>
            <a:pPr lvl="1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 welchem Slogan motivierst du die Menschen zum Netzwerken?</a:t>
            </a:r>
          </a:p>
          <a:p>
            <a:pPr lvl="1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(Welche Impulse schätzt ihr besonders aus dem Netzwerk Zukunftsschulen NRW?)</a:t>
            </a:r>
          </a:p>
          <a:p>
            <a:pPr lvl="0"/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Fragen aus dem Publikum, Ende 11.30 Uhr</a:t>
            </a:r>
          </a:p>
          <a:p>
            <a:pPr lvl="0"/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mehr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Austausch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bzw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Netzwerken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gewünscht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darum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geht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jetzt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de-D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4436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ANJA</a:t>
            </a:r>
          </a:p>
          <a:p>
            <a:r>
              <a:rPr lang="de-DE" b="1" dirty="0"/>
              <a:t>11:35 Uhr</a:t>
            </a:r>
          </a:p>
          <a:p>
            <a:r>
              <a:rPr lang="de-DE" dirty="0"/>
              <a:t>Sie haben</a:t>
            </a:r>
            <a:r>
              <a:rPr lang="de-DE" baseline="0" dirty="0"/>
              <a:t> bis hier unser Team, das Netzwerk Zukunftsschulen NRW und </a:t>
            </a:r>
            <a:r>
              <a:rPr lang="de-DE" baseline="0" dirty="0" err="1"/>
              <a:t>Netzwerker:innen</a:t>
            </a:r>
            <a:r>
              <a:rPr lang="de-DE" baseline="0" dirty="0"/>
              <a:t> aus diesem kennengelernt!</a:t>
            </a:r>
          </a:p>
          <a:p>
            <a:endParaRPr lang="en-US" baseline="0" dirty="0"/>
          </a:p>
          <a:p>
            <a:r>
              <a:rPr lang="en-US" baseline="0" dirty="0" err="1"/>
              <a:t>Ziel</a:t>
            </a:r>
            <a:r>
              <a:rPr lang="en-US" baseline="0" dirty="0"/>
              <a:t> </a:t>
            </a:r>
            <a:r>
              <a:rPr lang="en-US" baseline="0" dirty="0" err="1"/>
              <a:t>ist</a:t>
            </a:r>
            <a:r>
              <a:rPr lang="en-US" baseline="0" dirty="0"/>
              <a:t> </a:t>
            </a:r>
            <a:r>
              <a:rPr lang="en-US" baseline="0" dirty="0" err="1"/>
              <a:t>es</a:t>
            </a:r>
            <a:r>
              <a:rPr lang="en-US" baseline="0" dirty="0"/>
              <a:t> </a:t>
            </a:r>
            <a:r>
              <a:rPr lang="en-US" baseline="0" dirty="0" err="1"/>
              <a:t>jetzt</a:t>
            </a:r>
            <a:r>
              <a:rPr lang="en-US" baseline="0" dirty="0"/>
              <a:t>, </a:t>
            </a:r>
            <a:r>
              <a:rPr lang="en-US" baseline="0" dirty="0" err="1"/>
              <a:t>sich</a:t>
            </a:r>
            <a:r>
              <a:rPr lang="en-US" baseline="0" dirty="0"/>
              <a:t> </a:t>
            </a:r>
            <a:r>
              <a:rPr lang="de-DE" baseline="0" dirty="0"/>
              <a:t>praktische Einblicke von bestehenden Netzwerken zu gewinnen und sich dann zu Themen Ihrer Wahl auszutauschen und im besten Fall zu vernetzen! </a:t>
            </a:r>
            <a:endParaRPr lang="de-DE" dirty="0"/>
          </a:p>
          <a:p>
            <a:endParaRPr lang="de-DE" dirty="0"/>
          </a:p>
          <a:p>
            <a:r>
              <a:rPr lang="en-US" dirty="0"/>
              <a:t>Und </a:t>
            </a:r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dies </a:t>
            </a:r>
            <a:r>
              <a:rPr lang="en-US" dirty="0" err="1"/>
              <a:t>alles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Rahmen</a:t>
            </a:r>
            <a:r>
              <a:rPr lang="en-US" dirty="0"/>
              <a:t> des </a:t>
            </a:r>
            <a:r>
              <a:rPr lang="en-US" dirty="0" err="1"/>
              <a:t>Netzwerks</a:t>
            </a:r>
            <a:r>
              <a:rPr lang="en-US" dirty="0"/>
              <a:t> </a:t>
            </a:r>
            <a:r>
              <a:rPr lang="en-US" dirty="0" err="1"/>
              <a:t>Zukunftsschulen</a:t>
            </a:r>
            <a:r>
              <a:rPr lang="en-US" dirty="0"/>
              <a:t> NRW </a:t>
            </a:r>
            <a:r>
              <a:rPr lang="en-US" dirty="0" err="1"/>
              <a:t>machen</a:t>
            </a:r>
            <a:r>
              <a:rPr lang="en-US" dirty="0"/>
              <a:t> </a:t>
            </a:r>
            <a:r>
              <a:rPr lang="en-US" dirty="0" err="1"/>
              <a:t>möchten</a:t>
            </a:r>
            <a:r>
              <a:rPr lang="en-US" dirty="0"/>
              <a:t>, </a:t>
            </a:r>
            <a:r>
              <a:rPr lang="en-US" dirty="0" err="1"/>
              <a:t>wissen</a:t>
            </a:r>
            <a:r>
              <a:rPr lang="en-US" baseline="0" dirty="0"/>
              <a:t> </a:t>
            </a:r>
            <a:r>
              <a:rPr lang="en-US" baseline="0" dirty="0" err="1"/>
              <a:t>Sie</a:t>
            </a:r>
            <a:r>
              <a:rPr lang="en-US" baseline="0" dirty="0"/>
              <a:t>, was </a:t>
            </a:r>
            <a:r>
              <a:rPr lang="en-US" baseline="0" dirty="0" err="1"/>
              <a:t>zu</a:t>
            </a:r>
            <a:r>
              <a:rPr lang="en-US" baseline="0" dirty="0"/>
              <a:t> </a:t>
            </a:r>
            <a:r>
              <a:rPr lang="en-US" baseline="0" dirty="0" err="1"/>
              <a:t>tun</a:t>
            </a:r>
            <a:r>
              <a:rPr lang="en-US" baseline="0" dirty="0"/>
              <a:t> </a:t>
            </a:r>
            <a:r>
              <a:rPr lang="en-US" baseline="0" dirty="0" err="1"/>
              <a:t>ist</a:t>
            </a:r>
            <a:r>
              <a:rPr lang="en-US" baseline="0" dirty="0"/>
              <a:t> und </a:t>
            </a:r>
            <a:r>
              <a:rPr lang="en-US" baseline="0" dirty="0" err="1"/>
              <a:t>ansonsten</a:t>
            </a:r>
            <a:r>
              <a:rPr lang="en-US" baseline="0" dirty="0"/>
              <a:t> </a:t>
            </a:r>
            <a:r>
              <a:rPr lang="en-US" baseline="0" dirty="0" err="1"/>
              <a:t>freuen</a:t>
            </a:r>
            <a:r>
              <a:rPr lang="en-US" baseline="0" dirty="0"/>
              <a:t> </a:t>
            </a:r>
            <a:r>
              <a:rPr lang="en-US" baseline="0" dirty="0" err="1"/>
              <a:t>wir</a:t>
            </a:r>
            <a:r>
              <a:rPr lang="en-US" baseline="0" dirty="0"/>
              <a:t> </a:t>
            </a:r>
            <a:r>
              <a:rPr lang="en-US" baseline="0" dirty="0" err="1"/>
              <a:t>uns</a:t>
            </a:r>
            <a:r>
              <a:rPr lang="en-US" baseline="0" dirty="0"/>
              <a:t> </a:t>
            </a:r>
            <a:r>
              <a:rPr lang="en-US" baseline="0" dirty="0" err="1"/>
              <a:t>auch</a:t>
            </a:r>
            <a:r>
              <a:rPr lang="en-US" baseline="0" dirty="0"/>
              <a:t>, </a:t>
            </a:r>
            <a:r>
              <a:rPr lang="en-US" baseline="0" dirty="0" err="1"/>
              <a:t>wenn</a:t>
            </a:r>
            <a:r>
              <a:rPr lang="en-US" baseline="0" dirty="0"/>
              <a:t> </a:t>
            </a:r>
            <a:r>
              <a:rPr lang="en-US" baseline="0" dirty="0" err="1"/>
              <a:t>wir</a:t>
            </a:r>
            <a:r>
              <a:rPr lang="en-US" baseline="0" dirty="0"/>
              <a:t> </a:t>
            </a:r>
            <a:r>
              <a:rPr lang="en-US" baseline="0" dirty="0" err="1"/>
              <a:t>Ihnen</a:t>
            </a:r>
            <a:r>
              <a:rPr lang="en-US" baseline="0" dirty="0"/>
              <a:t> </a:t>
            </a:r>
            <a:r>
              <a:rPr lang="en-US" baseline="0" dirty="0" err="1"/>
              <a:t>hier</a:t>
            </a:r>
            <a:r>
              <a:rPr lang="en-US" baseline="0" dirty="0"/>
              <a:t> </a:t>
            </a:r>
            <a:r>
              <a:rPr lang="en-US" baseline="0" dirty="0" err="1"/>
              <a:t>einfach</a:t>
            </a:r>
            <a:r>
              <a:rPr lang="en-US" baseline="0" dirty="0"/>
              <a:t> </a:t>
            </a:r>
            <a:r>
              <a:rPr lang="en-US" baseline="0" dirty="0" err="1"/>
              <a:t>Raum</a:t>
            </a:r>
            <a:r>
              <a:rPr lang="en-US" baseline="0" dirty="0"/>
              <a:t> und Impulse </a:t>
            </a:r>
            <a:r>
              <a:rPr lang="en-US" baseline="0" dirty="0" err="1"/>
              <a:t>zum</a:t>
            </a:r>
            <a:r>
              <a:rPr lang="en-US" baseline="0" dirty="0"/>
              <a:t> </a:t>
            </a:r>
            <a:r>
              <a:rPr lang="en-US" baseline="0" dirty="0" err="1"/>
              <a:t>Netzwerken</a:t>
            </a:r>
            <a:r>
              <a:rPr lang="en-US" baseline="0" dirty="0"/>
              <a:t> </a:t>
            </a:r>
            <a:r>
              <a:rPr lang="en-US" baseline="0" dirty="0" err="1"/>
              <a:t>geben</a:t>
            </a:r>
            <a:r>
              <a:rPr lang="en-US" baseline="0" dirty="0"/>
              <a:t> </a:t>
            </a:r>
            <a:r>
              <a:rPr lang="en-US" baseline="0" dirty="0" err="1"/>
              <a:t>können</a:t>
            </a:r>
            <a:r>
              <a:rPr lang="en-US" baseline="0" dirty="0"/>
              <a:t>, die </a:t>
            </a:r>
            <a:r>
              <a:rPr lang="en-US" baseline="0" dirty="0" err="1"/>
              <a:t>Sie</a:t>
            </a:r>
            <a:r>
              <a:rPr lang="en-US" baseline="0" dirty="0"/>
              <a:t> </a:t>
            </a:r>
            <a:r>
              <a:rPr lang="en-US" baseline="0" dirty="0" err="1"/>
              <a:t>indiviudell</a:t>
            </a:r>
            <a:r>
              <a:rPr lang="en-US" baseline="0" dirty="0"/>
              <a:t> </a:t>
            </a:r>
            <a:r>
              <a:rPr lang="en-US" baseline="0" dirty="0" err="1"/>
              <a:t>für</a:t>
            </a:r>
            <a:r>
              <a:rPr lang="en-US" baseline="0" dirty="0"/>
              <a:t> </a:t>
            </a:r>
            <a:r>
              <a:rPr lang="en-US" baseline="0" dirty="0" err="1"/>
              <a:t>sich</a:t>
            </a:r>
            <a:r>
              <a:rPr lang="en-US" baseline="0" dirty="0"/>
              <a:t> </a:t>
            </a:r>
            <a:r>
              <a:rPr lang="en-US" baseline="0" dirty="0" err="1"/>
              <a:t>nutzen</a:t>
            </a:r>
            <a:r>
              <a:rPr lang="en-US" baseline="0" dirty="0"/>
              <a:t> </a:t>
            </a:r>
            <a:r>
              <a:rPr lang="en-US" baseline="0" dirty="0" err="1"/>
              <a:t>können</a:t>
            </a:r>
            <a:r>
              <a:rPr lang="en-US" baseline="0" dirty="0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52CF6-35F1-4ADC-B26E-FC44DC138698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489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ANJA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Nach Gallery </a:t>
            </a:r>
            <a:r>
              <a:rPr lang="de-DE" dirty="0" err="1"/>
              <a:t>Walk</a:t>
            </a:r>
            <a:r>
              <a:rPr lang="de-DE" dirty="0"/>
              <a:t> – Sichten</a:t>
            </a:r>
            <a:r>
              <a:rPr lang="de-DE" baseline="0" dirty="0"/>
              <a:t> und Staunen, danach: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selbst bereit sein, etwas beizusteuern für die Blitzlichtrunde (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Themen identifizieren/formulieren)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 neuen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Netzwerkthemen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Aushänge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beachten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RÄUME UND NETZWERKTHEMEN</a:t>
            </a:r>
          </a:p>
          <a:p>
            <a:pPr marL="0" indent="0">
              <a:buFontTx/>
              <a:buNone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de-DE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573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SOPHIE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11:45 Uhr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Integrierte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Kaffepause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 vertraut machen mit den Netzwerkthemen und der Art der Netzwerkarbeit mit erfahrenen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Koordinator:innen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unserer Referenzschulen,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Netzwerke von unseren Referenzschulen suchen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Netzwerkpartner:innen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für ihre spannenden, wichtigen Schulentwicklungsthemen/ </a:t>
            </a: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Weiterarbeit in Netzwerkaustauschphasen I und II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auch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 Themen aus Gallery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Walk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(bestehende Netzwerkthemen) (Altbau OG)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52CF6-35F1-4ADC-B26E-FC44DC138698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966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b="1" dirty="0"/>
              <a:t>10:30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184121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SOPHIE</a:t>
            </a:r>
          </a:p>
          <a:p>
            <a:r>
              <a:rPr lang="en-US" b="1" dirty="0"/>
              <a:t>11:45 </a:t>
            </a:r>
            <a:r>
              <a:rPr lang="en-US" b="1" dirty="0" err="1"/>
              <a:t>Uhr</a:t>
            </a:r>
            <a:endParaRPr lang="en-US" b="1" dirty="0"/>
          </a:p>
          <a:p>
            <a:r>
              <a:rPr lang="en-US" dirty="0" err="1"/>
              <a:t>Ab</a:t>
            </a:r>
            <a:r>
              <a:rPr lang="en-US" dirty="0"/>
              <a:t> 13:30 </a:t>
            </a:r>
            <a:r>
              <a:rPr lang="en-US" dirty="0" err="1"/>
              <a:t>Uhr</a:t>
            </a:r>
            <a:r>
              <a:rPr lang="en-US" dirty="0"/>
              <a:t> </a:t>
            </a:r>
            <a:r>
              <a:rPr lang="en-US" dirty="0" err="1"/>
              <a:t>Netzwerken</a:t>
            </a:r>
            <a:r>
              <a:rPr lang="en-US" dirty="0"/>
              <a:t> </a:t>
            </a:r>
            <a:r>
              <a:rPr lang="en-US" dirty="0" err="1"/>
              <a:t>möglich</a:t>
            </a:r>
            <a:r>
              <a:rPr lang="en-US" dirty="0"/>
              <a:t>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52CF6-35F1-4ADC-B26E-FC44DC138698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7080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SOPHIE</a:t>
            </a:r>
          </a:p>
          <a:p>
            <a:r>
              <a:rPr lang="en-US" b="1" dirty="0"/>
              <a:t>11:45 </a:t>
            </a:r>
            <a:r>
              <a:rPr lang="en-US" b="1" dirty="0" err="1"/>
              <a:t>Uhr</a:t>
            </a:r>
            <a:endParaRPr lang="en-US" b="1" dirty="0"/>
          </a:p>
          <a:p>
            <a:r>
              <a:rPr lang="en-US" dirty="0" err="1"/>
              <a:t>zu</a:t>
            </a:r>
            <a:r>
              <a:rPr lang="en-US" baseline="0" dirty="0"/>
              <a:t> </a:t>
            </a:r>
            <a:r>
              <a:rPr lang="en-US" baseline="0" dirty="0" err="1"/>
              <a:t>Ihrer</a:t>
            </a:r>
            <a:r>
              <a:rPr lang="en-US" baseline="0" dirty="0"/>
              <a:t> </a:t>
            </a:r>
            <a:r>
              <a:rPr lang="en-US" baseline="0" dirty="0" err="1"/>
              <a:t>Orientierung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52CF6-35F1-4ADC-B26E-FC44DC138698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907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SOPHIE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12:30 </a:t>
            </a:r>
            <a:r>
              <a:rPr lang="en-US" b="1" dirty="0" err="1"/>
              <a:t>Uhr</a:t>
            </a: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Welche</a:t>
            </a:r>
            <a:r>
              <a:rPr lang="en-US" baseline="0" dirty="0"/>
              <a:t> </a:t>
            </a:r>
            <a:r>
              <a:rPr lang="en-US" baseline="0" dirty="0" err="1"/>
              <a:t>Themen</a:t>
            </a:r>
            <a:r>
              <a:rPr lang="en-US" baseline="0" dirty="0"/>
              <a:t> </a:t>
            </a:r>
            <a:r>
              <a:rPr lang="en-US" baseline="0" dirty="0" err="1"/>
              <a:t>brennen</a:t>
            </a:r>
            <a:r>
              <a:rPr lang="en-US" baseline="0" dirty="0"/>
              <a:t> </a:t>
            </a:r>
            <a:r>
              <a:rPr lang="en-US" baseline="0" dirty="0" err="1"/>
              <a:t>Ihnen</a:t>
            </a:r>
            <a:r>
              <a:rPr lang="en-US" baseline="0" dirty="0"/>
              <a:t> </a:t>
            </a:r>
            <a:r>
              <a:rPr lang="en-US" baseline="0" dirty="0" err="1"/>
              <a:t>unter</a:t>
            </a:r>
            <a:r>
              <a:rPr lang="en-US" baseline="0" dirty="0"/>
              <a:t> den </a:t>
            </a:r>
            <a:r>
              <a:rPr lang="en-US" baseline="0" dirty="0" err="1"/>
              <a:t>Nägeln</a:t>
            </a:r>
            <a:r>
              <a:rPr lang="en-US" baseline="0" dirty="0"/>
              <a:t>, </a:t>
            </a:r>
            <a:r>
              <a:rPr lang="en-US" baseline="0" dirty="0" err="1"/>
              <a:t>zu</a:t>
            </a:r>
            <a:r>
              <a:rPr lang="en-US" baseline="0" dirty="0"/>
              <a:t> </a:t>
            </a:r>
            <a:r>
              <a:rPr lang="en-US" baseline="0" dirty="0" err="1"/>
              <a:t>denen</a:t>
            </a:r>
            <a:r>
              <a:rPr lang="en-US" baseline="0" dirty="0"/>
              <a:t> </a:t>
            </a:r>
            <a:r>
              <a:rPr lang="en-US" baseline="0" dirty="0" err="1"/>
              <a:t>Sie</a:t>
            </a:r>
            <a:r>
              <a:rPr lang="en-US" baseline="0" dirty="0"/>
              <a:t> </a:t>
            </a:r>
            <a:r>
              <a:rPr lang="en-US" baseline="0" dirty="0" err="1"/>
              <a:t>gerne</a:t>
            </a:r>
            <a:r>
              <a:rPr lang="en-US" baseline="0" dirty="0"/>
              <a:t> – </a:t>
            </a:r>
            <a:r>
              <a:rPr lang="en-US" baseline="0" dirty="0" err="1"/>
              <a:t>z.B</a:t>
            </a:r>
            <a:r>
              <a:rPr lang="en-US" baseline="0" dirty="0"/>
              <a:t>. in </a:t>
            </a:r>
            <a:r>
              <a:rPr lang="en-US" baseline="0" dirty="0" err="1"/>
              <a:t>Netzwerken</a:t>
            </a:r>
            <a:r>
              <a:rPr lang="en-US" baseline="0" dirty="0"/>
              <a:t> – </a:t>
            </a:r>
            <a:r>
              <a:rPr lang="en-US" baseline="0" dirty="0" err="1"/>
              <a:t>arbeiten</a:t>
            </a:r>
            <a:r>
              <a:rPr lang="en-US" baseline="0" dirty="0"/>
              <a:t> </a:t>
            </a:r>
            <a:r>
              <a:rPr lang="en-US" baseline="0" dirty="0" err="1"/>
              <a:t>möchten</a:t>
            </a:r>
            <a:r>
              <a:rPr lang="en-US" baseline="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 err="1"/>
              <a:t>Stellen</a:t>
            </a:r>
            <a:r>
              <a:rPr lang="en-US" baseline="0" dirty="0"/>
              <a:t> </a:t>
            </a:r>
            <a:r>
              <a:rPr lang="en-US" baseline="0" dirty="0" err="1"/>
              <a:t>Sie</a:t>
            </a:r>
            <a:r>
              <a:rPr lang="en-US" baseline="0" dirty="0"/>
              <a:t> dieses </a:t>
            </a:r>
            <a:r>
              <a:rPr lang="en-US" baseline="0" dirty="0" err="1"/>
              <a:t>Thema</a:t>
            </a:r>
            <a:r>
              <a:rPr lang="en-US" baseline="0" dirty="0"/>
              <a:t> </a:t>
            </a:r>
            <a:r>
              <a:rPr lang="en-US" baseline="0" dirty="0" err="1"/>
              <a:t>nach</a:t>
            </a:r>
            <a:r>
              <a:rPr lang="en-US" baseline="0" dirty="0"/>
              <a:t> </a:t>
            </a:r>
            <a:r>
              <a:rPr lang="en-US" baseline="0" dirty="0" err="1"/>
              <a:t>einer</a:t>
            </a:r>
            <a:r>
              <a:rPr lang="en-US" baseline="0" dirty="0"/>
              <a:t> </a:t>
            </a:r>
            <a:r>
              <a:rPr lang="en-US" baseline="0" dirty="0" err="1"/>
              <a:t>kurzen</a:t>
            </a:r>
            <a:r>
              <a:rPr lang="en-US" baseline="0" dirty="0"/>
              <a:t> </a:t>
            </a:r>
            <a:r>
              <a:rPr lang="en-US" baseline="0" dirty="0" err="1"/>
              <a:t>Murmel</a:t>
            </a:r>
            <a:r>
              <a:rPr lang="en-US" baseline="0" dirty="0"/>
              <a:t>-/</a:t>
            </a:r>
            <a:r>
              <a:rPr lang="en-US" baseline="0" dirty="0" err="1"/>
              <a:t>Thinkphase</a:t>
            </a:r>
            <a:r>
              <a:rPr lang="en-US" baseline="0" dirty="0"/>
              <a:t> in 1,5 </a:t>
            </a:r>
            <a:r>
              <a:rPr lang="en-US" baseline="0" dirty="0" err="1"/>
              <a:t>Minuten</a:t>
            </a:r>
            <a:r>
              <a:rPr lang="en-US" baseline="0" dirty="0"/>
              <a:t> </a:t>
            </a:r>
            <a:r>
              <a:rPr lang="en-US" baseline="0" dirty="0" err="1"/>
              <a:t>vor</a:t>
            </a:r>
            <a:r>
              <a:rPr lang="en-US" baseline="0" dirty="0"/>
              <a:t> – </a:t>
            </a:r>
            <a:r>
              <a:rPr lang="en-US" baseline="0" dirty="0" err="1"/>
              <a:t>entsprechend</a:t>
            </a:r>
            <a:r>
              <a:rPr lang="en-US" baseline="0" dirty="0"/>
              <a:t> der </a:t>
            </a:r>
            <a:r>
              <a:rPr lang="en-US" dirty="0" err="1"/>
              <a:t>Barcamp-Methode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Kommen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dazu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vorne</a:t>
            </a:r>
            <a:r>
              <a:rPr lang="en-US" dirty="0"/>
              <a:t>,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bis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10 </a:t>
            </a:r>
            <a:r>
              <a:rPr lang="en-US" dirty="0" err="1"/>
              <a:t>Themen</a:t>
            </a:r>
            <a:r>
              <a:rPr lang="en-US" dirty="0"/>
              <a:t> </a:t>
            </a:r>
            <a:r>
              <a:rPr lang="en-US" dirty="0" err="1"/>
              <a:t>aufnehmen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aseline="0" dirty="0" err="1"/>
              <a:t>Sie</a:t>
            </a:r>
            <a:r>
              <a:rPr lang="en-US" baseline="0" dirty="0"/>
              <a:t> </a:t>
            </a:r>
            <a:r>
              <a:rPr lang="en-US" baseline="0" dirty="0" err="1"/>
              <a:t>brauchen</a:t>
            </a:r>
            <a:r>
              <a:rPr lang="en-US" baseline="0" dirty="0"/>
              <a:t> </a:t>
            </a:r>
            <a:r>
              <a:rPr lang="en-US" baseline="0" dirty="0" err="1"/>
              <a:t>keine</a:t>
            </a:r>
            <a:r>
              <a:rPr lang="en-US" baseline="0" dirty="0"/>
              <a:t> Expertise </a:t>
            </a:r>
            <a:r>
              <a:rPr lang="en-US" baseline="0" dirty="0" err="1"/>
              <a:t>zu</a:t>
            </a:r>
            <a:r>
              <a:rPr lang="en-US" baseline="0" dirty="0"/>
              <a:t> </a:t>
            </a:r>
            <a:r>
              <a:rPr lang="en-US" baseline="0" dirty="0" err="1"/>
              <a:t>diesem</a:t>
            </a:r>
            <a:r>
              <a:rPr lang="en-US" baseline="0" dirty="0"/>
              <a:t> </a:t>
            </a:r>
            <a:r>
              <a:rPr lang="en-US" baseline="0" dirty="0" err="1"/>
              <a:t>Thema</a:t>
            </a:r>
            <a:r>
              <a:rPr lang="en-US" baseline="0" dirty="0"/>
              <a:t> </a:t>
            </a:r>
            <a:r>
              <a:rPr lang="en-US" baseline="0" dirty="0" err="1"/>
              <a:t>vorweisen</a:t>
            </a:r>
            <a:r>
              <a:rPr lang="en-US" baseline="0" dirty="0"/>
              <a:t>, </a:t>
            </a:r>
            <a:r>
              <a:rPr lang="en-US" baseline="0" dirty="0" err="1"/>
              <a:t>Ihr</a:t>
            </a:r>
            <a:r>
              <a:rPr lang="en-US" baseline="0" dirty="0"/>
              <a:t> </a:t>
            </a:r>
            <a:r>
              <a:rPr lang="en-US" baseline="0" dirty="0" err="1"/>
              <a:t>Diskussionsbedarf</a:t>
            </a:r>
            <a:r>
              <a:rPr lang="en-US" baseline="0" dirty="0"/>
              <a:t> </a:t>
            </a:r>
            <a:r>
              <a:rPr lang="en-US" baseline="0" dirty="0" err="1"/>
              <a:t>dazu</a:t>
            </a:r>
            <a:r>
              <a:rPr lang="en-US" baseline="0" dirty="0"/>
              <a:t> </a:t>
            </a:r>
            <a:r>
              <a:rPr lang="en-US" baseline="0" dirty="0" err="1"/>
              <a:t>reicht</a:t>
            </a:r>
            <a:r>
              <a:rPr lang="en-US" baseline="0" dirty="0"/>
              <a:t> </a:t>
            </a:r>
            <a:r>
              <a:rPr lang="en-US" baseline="0" dirty="0" err="1"/>
              <a:t>aus</a:t>
            </a:r>
            <a:r>
              <a:rPr lang="en-US" baseline="0" dirty="0"/>
              <a:t>, </a:t>
            </a:r>
            <a:r>
              <a:rPr lang="en-US" baseline="0" dirty="0" err="1"/>
              <a:t>es</a:t>
            </a:r>
            <a:r>
              <a:rPr lang="en-US" baseline="0" dirty="0"/>
              <a:t> </a:t>
            </a:r>
            <a:r>
              <a:rPr lang="en-US" baseline="0" dirty="0" err="1"/>
              <a:t>kann</a:t>
            </a:r>
            <a:r>
              <a:rPr lang="en-US" baseline="0" dirty="0"/>
              <a:t> </a:t>
            </a:r>
            <a:r>
              <a:rPr lang="en-US" baseline="0" dirty="0" err="1"/>
              <a:t>ein</a:t>
            </a:r>
            <a:r>
              <a:rPr lang="en-US" baseline="0" dirty="0"/>
              <a:t> </a:t>
            </a:r>
            <a:r>
              <a:rPr lang="en-US" baseline="0" dirty="0" err="1"/>
              <a:t>Schulentwicklungsthema</a:t>
            </a:r>
            <a:r>
              <a:rPr lang="en-US" baseline="0" dirty="0"/>
              <a:t> </a:t>
            </a:r>
            <a:r>
              <a:rPr lang="en-US" baseline="0" dirty="0" err="1"/>
              <a:t>sein</a:t>
            </a:r>
            <a:r>
              <a:rPr lang="en-US" baseline="0" dirty="0"/>
              <a:t>, </a:t>
            </a:r>
            <a:r>
              <a:rPr lang="en-US" baseline="0" dirty="0" err="1"/>
              <a:t>eine</a:t>
            </a:r>
            <a:r>
              <a:rPr lang="en-US" baseline="0" dirty="0"/>
              <a:t> </a:t>
            </a:r>
            <a:r>
              <a:rPr lang="en-US" baseline="0" dirty="0" err="1"/>
              <a:t>Fragestellung</a:t>
            </a:r>
            <a:r>
              <a:rPr lang="en-US" baseline="0" dirty="0"/>
              <a:t>, die </a:t>
            </a:r>
            <a:r>
              <a:rPr lang="en-US" baseline="0" dirty="0" err="1"/>
              <a:t>Sie</a:t>
            </a:r>
            <a:r>
              <a:rPr lang="en-US" baseline="0" dirty="0"/>
              <a:t> I </a:t>
            </a:r>
            <a:r>
              <a:rPr lang="en-US" baseline="0" dirty="0" err="1"/>
              <a:t>Ihrem</a:t>
            </a:r>
            <a:r>
              <a:rPr lang="en-US" baseline="0" dirty="0"/>
              <a:t> </a:t>
            </a:r>
            <a:r>
              <a:rPr lang="en-US" baseline="0" dirty="0" err="1"/>
              <a:t>schulischen</a:t>
            </a:r>
            <a:r>
              <a:rPr lang="en-US" baseline="0" dirty="0"/>
              <a:t> </a:t>
            </a:r>
            <a:r>
              <a:rPr lang="en-US" baseline="0" dirty="0" err="1"/>
              <a:t>Alltag</a:t>
            </a:r>
            <a:r>
              <a:rPr lang="en-US" baseline="0" dirty="0"/>
              <a:t> </a:t>
            </a:r>
            <a:r>
              <a:rPr lang="en-US" baseline="0" dirty="0" err="1"/>
              <a:t>umtreibt</a:t>
            </a:r>
            <a:endParaRPr lang="en-US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 err="1"/>
              <a:t>Es</a:t>
            </a:r>
            <a:r>
              <a:rPr lang="en-US" baseline="0" dirty="0"/>
              <a:t> </a:t>
            </a:r>
            <a:r>
              <a:rPr lang="en-US" baseline="0" dirty="0" err="1"/>
              <a:t>ertönt</a:t>
            </a:r>
            <a:r>
              <a:rPr lang="en-US" baseline="0" dirty="0"/>
              <a:t> </a:t>
            </a:r>
            <a:r>
              <a:rPr lang="en-US" baseline="0" dirty="0" err="1"/>
              <a:t>ein</a:t>
            </a:r>
            <a:r>
              <a:rPr lang="en-US" baseline="0" dirty="0"/>
              <a:t> </a:t>
            </a:r>
            <a:r>
              <a:rPr lang="en-US" baseline="0" dirty="0" err="1"/>
              <a:t>akustisches</a:t>
            </a:r>
            <a:r>
              <a:rPr lang="en-US" baseline="0" dirty="0"/>
              <a:t> Signal, </a:t>
            </a:r>
            <a:r>
              <a:rPr lang="en-US" baseline="0" dirty="0" err="1"/>
              <a:t>dann</a:t>
            </a:r>
            <a:r>
              <a:rPr lang="en-US" baseline="0" dirty="0"/>
              <a:t> </a:t>
            </a:r>
            <a:r>
              <a:rPr lang="en-US" baseline="0" dirty="0" err="1"/>
              <a:t>suchen</a:t>
            </a:r>
            <a:r>
              <a:rPr lang="en-US" baseline="0" dirty="0"/>
              <a:t> </a:t>
            </a:r>
            <a:r>
              <a:rPr lang="en-US" baseline="0" dirty="0" err="1"/>
              <a:t>wir</a:t>
            </a:r>
            <a:r>
              <a:rPr lang="en-US" baseline="0" dirty="0"/>
              <a:t> </a:t>
            </a:r>
            <a:r>
              <a:rPr lang="en-US" baseline="0" dirty="0" err="1"/>
              <a:t>einen</a:t>
            </a:r>
            <a:r>
              <a:rPr lang="en-US" baseline="0" dirty="0"/>
              <a:t> </a:t>
            </a:r>
            <a:r>
              <a:rPr lang="en-US" baseline="0" dirty="0" err="1"/>
              <a:t>Tandempartner:in</a:t>
            </a:r>
            <a:r>
              <a:rPr lang="en-US" baseline="0" dirty="0"/>
              <a:t>, der </a:t>
            </a:r>
            <a:r>
              <a:rPr lang="en-US" baseline="0" dirty="0" err="1"/>
              <a:t>sich</a:t>
            </a:r>
            <a:r>
              <a:rPr lang="en-US" baseline="0" dirty="0"/>
              <a:t> </a:t>
            </a:r>
            <a:r>
              <a:rPr lang="en-US" baseline="0" dirty="0" err="1"/>
              <a:t>vorstellen</a:t>
            </a:r>
            <a:r>
              <a:rPr lang="en-US" baseline="0" dirty="0"/>
              <a:t> </a:t>
            </a:r>
            <a:r>
              <a:rPr lang="en-US" baseline="0" dirty="0" err="1"/>
              <a:t>kann</a:t>
            </a:r>
            <a:r>
              <a:rPr lang="en-US" baseline="0" dirty="0"/>
              <a:t>, </a:t>
            </a:r>
            <a:r>
              <a:rPr lang="en-US" baseline="0" dirty="0" err="1"/>
              <a:t>ihr</a:t>
            </a:r>
            <a:r>
              <a:rPr lang="en-US" baseline="0" dirty="0"/>
              <a:t> </a:t>
            </a:r>
            <a:r>
              <a:rPr lang="en-US" baseline="0" dirty="0" err="1"/>
              <a:t>Thema</a:t>
            </a:r>
            <a:r>
              <a:rPr lang="en-US" baseline="0" dirty="0"/>
              <a:t>, in der </a:t>
            </a:r>
            <a:r>
              <a:rPr lang="en-US" baseline="0" dirty="0" err="1"/>
              <a:t>zweiten</a:t>
            </a:r>
            <a:r>
              <a:rPr lang="en-US" baseline="0" dirty="0"/>
              <a:t> </a:t>
            </a:r>
            <a:r>
              <a:rPr lang="en-US" baseline="0" dirty="0" err="1"/>
              <a:t>Netzwerkphase</a:t>
            </a:r>
            <a:r>
              <a:rPr lang="en-US" baseline="0" dirty="0"/>
              <a:t> </a:t>
            </a:r>
            <a:r>
              <a:rPr lang="en-US" baseline="0" dirty="0" err="1"/>
              <a:t>zu</a:t>
            </a:r>
            <a:r>
              <a:rPr lang="en-US" baseline="0" dirty="0"/>
              <a:t> </a:t>
            </a:r>
            <a:r>
              <a:rPr lang="en-US" baseline="0" dirty="0" err="1"/>
              <a:t>vertreten</a:t>
            </a:r>
            <a:r>
              <a:rPr lang="en-US" baseline="0" dirty="0"/>
              <a:t>, </a:t>
            </a:r>
            <a:r>
              <a:rPr lang="en-US" baseline="0" dirty="0" err="1"/>
              <a:t>weil</a:t>
            </a:r>
            <a:r>
              <a:rPr lang="en-US" baseline="0" dirty="0"/>
              <a:t> </a:t>
            </a:r>
            <a:r>
              <a:rPr lang="en-US" baseline="0" dirty="0" err="1"/>
              <a:t>es</a:t>
            </a:r>
            <a:r>
              <a:rPr lang="en-US" baseline="0" dirty="0"/>
              <a:t> </a:t>
            </a:r>
            <a:r>
              <a:rPr lang="en-US" baseline="0" dirty="0" err="1"/>
              <a:t>ihn</a:t>
            </a:r>
            <a:r>
              <a:rPr lang="en-US" baseline="0" dirty="0"/>
              <a:t> </a:t>
            </a:r>
            <a:r>
              <a:rPr lang="en-US" baseline="0" dirty="0" err="1"/>
              <a:t>ebenso</a:t>
            </a:r>
            <a:r>
              <a:rPr lang="en-US" baseline="0" dirty="0"/>
              <a:t> </a:t>
            </a:r>
            <a:r>
              <a:rPr lang="en-US" baseline="0" dirty="0" err="1"/>
              <a:t>intetressiert</a:t>
            </a:r>
            <a:r>
              <a:rPr lang="en-US" baseline="0" dirty="0"/>
              <a:t>, </a:t>
            </a:r>
            <a:r>
              <a:rPr lang="en-US" baseline="0" dirty="0" err="1"/>
              <a:t>sodass</a:t>
            </a:r>
            <a:r>
              <a:rPr lang="en-US" baseline="0" dirty="0"/>
              <a:t> </a:t>
            </a:r>
            <a:r>
              <a:rPr lang="en-US" baseline="0" dirty="0" err="1"/>
              <a:t>alle</a:t>
            </a:r>
            <a:r>
              <a:rPr lang="en-US" baseline="0" dirty="0"/>
              <a:t> mind. </a:t>
            </a:r>
            <a:r>
              <a:rPr lang="en-US" baseline="0" dirty="0" err="1"/>
              <a:t>zu</a:t>
            </a:r>
            <a:r>
              <a:rPr lang="en-US" baseline="0" dirty="0"/>
              <a:t> </a:t>
            </a:r>
            <a:r>
              <a:rPr lang="en-US" baseline="0" dirty="0" err="1"/>
              <a:t>zwei</a:t>
            </a:r>
            <a:r>
              <a:rPr lang="en-US" baseline="0" dirty="0"/>
              <a:t> </a:t>
            </a:r>
            <a:r>
              <a:rPr lang="en-US" baseline="0" dirty="0" err="1"/>
              <a:t>Themen</a:t>
            </a:r>
            <a:r>
              <a:rPr lang="en-US" baseline="0" dirty="0"/>
              <a:t> in den </a:t>
            </a:r>
            <a:r>
              <a:rPr lang="en-US" baseline="0" dirty="0" err="1"/>
              <a:t>Austausch</a:t>
            </a:r>
            <a:r>
              <a:rPr lang="en-US" baseline="0" dirty="0"/>
              <a:t> </a:t>
            </a:r>
            <a:r>
              <a:rPr lang="en-US" baseline="0" dirty="0" err="1"/>
              <a:t>gehen</a:t>
            </a:r>
            <a:r>
              <a:rPr lang="en-US" baseline="0" dirty="0"/>
              <a:t> </a:t>
            </a:r>
            <a:r>
              <a:rPr lang="en-US" baseline="0" dirty="0" err="1"/>
              <a:t>können</a:t>
            </a:r>
            <a:endParaRPr lang="en-US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 err="1"/>
              <a:t>Dann</a:t>
            </a:r>
            <a:r>
              <a:rPr lang="en-US" baseline="0" dirty="0"/>
              <a:t> </a:t>
            </a:r>
            <a:r>
              <a:rPr lang="en-US" baseline="0" dirty="0" err="1"/>
              <a:t>kommt</a:t>
            </a:r>
            <a:r>
              <a:rPr lang="en-US" baseline="0" dirty="0"/>
              <a:t> der </a:t>
            </a:r>
            <a:r>
              <a:rPr lang="en-US" baseline="0" dirty="0" err="1"/>
              <a:t>nächste</a:t>
            </a:r>
            <a:r>
              <a:rPr lang="en-US" baseline="0" dirty="0"/>
              <a:t> </a:t>
            </a:r>
            <a:r>
              <a:rPr lang="en-US" baseline="0" dirty="0" err="1"/>
              <a:t>Themengeber:in</a:t>
            </a:r>
            <a:endParaRPr lang="en-US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 err="1"/>
              <a:t>Wir</a:t>
            </a:r>
            <a:r>
              <a:rPr lang="en-US" baseline="0" dirty="0"/>
              <a:t> </a:t>
            </a:r>
            <a:r>
              <a:rPr lang="en-US" baseline="0" dirty="0" err="1"/>
              <a:t>halten</a:t>
            </a:r>
            <a:r>
              <a:rPr lang="en-US" baseline="0" dirty="0"/>
              <a:t> </a:t>
            </a:r>
            <a:r>
              <a:rPr lang="en-US" baseline="0" dirty="0" err="1"/>
              <a:t>Ihre</a:t>
            </a:r>
            <a:r>
              <a:rPr lang="en-US" baseline="0" dirty="0"/>
              <a:t> </a:t>
            </a:r>
            <a:r>
              <a:rPr lang="en-US" baseline="0" dirty="0" err="1"/>
              <a:t>Themen</a:t>
            </a:r>
            <a:r>
              <a:rPr lang="en-US" baseline="0" dirty="0"/>
              <a:t> fest und </a:t>
            </a:r>
            <a:r>
              <a:rPr lang="en-US" baseline="0" dirty="0" err="1"/>
              <a:t>erklären</a:t>
            </a:r>
            <a:r>
              <a:rPr lang="en-US" baseline="0" dirty="0"/>
              <a:t> </a:t>
            </a:r>
            <a:r>
              <a:rPr lang="en-US" baseline="0" dirty="0" err="1"/>
              <a:t>Ihnen</a:t>
            </a:r>
            <a:r>
              <a:rPr lang="en-US" baseline="0" dirty="0"/>
              <a:t> </a:t>
            </a:r>
            <a:r>
              <a:rPr lang="en-US" baseline="0" dirty="0" err="1"/>
              <a:t>später</a:t>
            </a:r>
            <a:r>
              <a:rPr lang="en-US" baseline="0" dirty="0"/>
              <a:t>, </a:t>
            </a:r>
            <a:r>
              <a:rPr lang="en-US" baseline="0" dirty="0" err="1"/>
              <a:t>wie</a:t>
            </a:r>
            <a:r>
              <a:rPr lang="en-US" baseline="0" dirty="0"/>
              <a:t> </a:t>
            </a:r>
            <a:r>
              <a:rPr lang="en-US" baseline="0" dirty="0" err="1"/>
              <a:t>Sie</a:t>
            </a:r>
            <a:r>
              <a:rPr lang="en-US" baseline="0" dirty="0"/>
              <a:t> </a:t>
            </a:r>
            <a:r>
              <a:rPr lang="en-US" baseline="0" dirty="0" err="1"/>
              <a:t>sich</a:t>
            </a:r>
            <a:r>
              <a:rPr lang="en-US" baseline="0" dirty="0"/>
              <a:t> </a:t>
            </a:r>
            <a:r>
              <a:rPr lang="en-US" baseline="0" dirty="0" err="1"/>
              <a:t>matchen</a:t>
            </a:r>
            <a:r>
              <a:rPr lang="en-US" baseline="0" dirty="0"/>
              <a:t> </a:t>
            </a:r>
            <a:r>
              <a:rPr lang="en-US" baseline="0" dirty="0" err="1"/>
              <a:t>werden</a:t>
            </a:r>
            <a:endParaRPr lang="en-US" baseline="0" dirty="0"/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/>
              <a:t>Matching erklären!!</a:t>
            </a:r>
            <a:endParaRPr lang="en-US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 err="1"/>
              <a:t>Gelbe</a:t>
            </a:r>
            <a:r>
              <a:rPr lang="en-US" baseline="0" dirty="0"/>
              <a:t> </a:t>
            </a:r>
            <a:r>
              <a:rPr lang="en-US" baseline="0" dirty="0" err="1"/>
              <a:t>Zettel</a:t>
            </a:r>
            <a:r>
              <a:rPr lang="en-US" baseline="0" dirty="0"/>
              <a:t> – </a:t>
            </a:r>
            <a:r>
              <a:rPr lang="en-US" baseline="0" dirty="0" err="1"/>
              <a:t>zu</a:t>
            </a:r>
            <a:r>
              <a:rPr lang="en-US" baseline="0" dirty="0"/>
              <a:t> den </a:t>
            </a:r>
            <a:r>
              <a:rPr lang="en-US" baseline="0" dirty="0" err="1"/>
              <a:t>Räumen</a:t>
            </a:r>
            <a:r>
              <a:rPr lang="en-US" baseline="0" dirty="0"/>
              <a:t> </a:t>
            </a:r>
            <a:r>
              <a:rPr lang="en-US" baseline="0" dirty="0" err="1"/>
              <a:t>pinnen</a:t>
            </a:r>
            <a:r>
              <a:rPr lang="en-US" baseline="0" dirty="0"/>
              <a:t>, </a:t>
            </a:r>
            <a:r>
              <a:rPr lang="en-US" baseline="0" dirty="0" err="1"/>
              <a:t>darunter</a:t>
            </a:r>
            <a:r>
              <a:rPr lang="en-US" baseline="0" dirty="0"/>
              <a:t> </a:t>
            </a:r>
            <a:r>
              <a:rPr lang="en-US" baseline="0" dirty="0" err="1"/>
              <a:t>gibt</a:t>
            </a:r>
            <a:r>
              <a:rPr lang="en-US" baseline="0" dirty="0"/>
              <a:t> </a:t>
            </a:r>
            <a:r>
              <a:rPr lang="en-US" baseline="0" dirty="0" err="1"/>
              <a:t>es</a:t>
            </a:r>
            <a:r>
              <a:rPr lang="en-US" baseline="0" dirty="0"/>
              <a:t> </a:t>
            </a:r>
            <a:r>
              <a:rPr lang="en-US" baseline="0" dirty="0" err="1"/>
              <a:t>Aushänge</a:t>
            </a:r>
            <a:r>
              <a:rPr lang="en-US" baseline="0" dirty="0"/>
              <a:t> </a:t>
            </a:r>
            <a:r>
              <a:rPr lang="en-US" baseline="0" dirty="0" err="1"/>
              <a:t>zum</a:t>
            </a:r>
            <a:r>
              <a:rPr lang="en-US" baseline="0" dirty="0"/>
              <a:t> </a:t>
            </a:r>
            <a:r>
              <a:rPr lang="en-US" baseline="0" dirty="0" err="1"/>
              <a:t>Eintragen</a:t>
            </a:r>
            <a:endParaRPr lang="en-US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 err="1"/>
              <a:t>Mikros</a:t>
            </a:r>
            <a:endParaRPr lang="en-US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Pavazo</a:t>
            </a:r>
            <a:r>
              <a:rPr lang="de-DE" sz="1200" dirty="0"/>
              <a:t>-Methode </a:t>
            </a:r>
            <a:r>
              <a:rPr lang="de-DE" sz="1200" dirty="0" err="1"/>
              <a:t>Themengeber:innen</a:t>
            </a:r>
            <a:r>
              <a:rPr lang="de-DE" sz="1200" dirty="0"/>
              <a:t> aushändigen</a:t>
            </a:r>
          </a:p>
          <a:p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52CF6-35F1-4ADC-B26E-FC44DC138698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472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12:55</a:t>
            </a:r>
            <a:r>
              <a:rPr lang="de-DE" baseline="0" dirty="0"/>
              <a:t> Uhr</a:t>
            </a:r>
          </a:p>
          <a:p>
            <a:r>
              <a:rPr lang="de-DE" baseline="0" dirty="0"/>
              <a:t>SOPHIE</a:t>
            </a:r>
          </a:p>
          <a:p>
            <a:r>
              <a:rPr lang="de-DE" dirty="0"/>
              <a:t>Nach</a:t>
            </a:r>
            <a:r>
              <a:rPr lang="de-DE" baseline="0" dirty="0"/>
              <a:t> der Mittagspause!</a:t>
            </a:r>
          </a:p>
          <a:p>
            <a:r>
              <a:rPr lang="de-DE" dirty="0"/>
              <a:t>Notieren Sie sich die Räume!</a:t>
            </a:r>
          </a:p>
          <a:p>
            <a:r>
              <a:rPr lang="en-US" dirty="0" err="1"/>
              <a:t>Pavazo-Methode</a:t>
            </a:r>
            <a:r>
              <a:rPr lang="en-US" dirty="0"/>
              <a:t> in den </a:t>
            </a:r>
            <a:r>
              <a:rPr lang="en-US" dirty="0" err="1"/>
              <a:t>Räumen</a:t>
            </a:r>
            <a:r>
              <a:rPr lang="en-US" dirty="0"/>
              <a:t> und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Padlet</a:t>
            </a:r>
            <a:r>
              <a:rPr lang="en-US" dirty="0"/>
              <a:t>.</a:t>
            </a:r>
          </a:p>
          <a:p>
            <a:r>
              <a:rPr lang="en-US" dirty="0"/>
              <a:t>In die </a:t>
            </a:r>
            <a:r>
              <a:rPr lang="en-US" dirty="0" err="1"/>
              <a:t>Kontaktlisten</a:t>
            </a:r>
            <a:r>
              <a:rPr lang="en-US" dirty="0"/>
              <a:t> </a:t>
            </a:r>
            <a:r>
              <a:rPr lang="en-US" dirty="0" err="1"/>
              <a:t>eintragen</a:t>
            </a:r>
            <a:r>
              <a:rPr lang="en-US" dirty="0"/>
              <a:t>!</a:t>
            </a:r>
            <a:endParaRPr lang="de-DE" dirty="0"/>
          </a:p>
          <a:p>
            <a:r>
              <a:rPr lang="de-DE" dirty="0"/>
              <a:t>Netzwerken als Schule ohne Status möglich, sollten Sie dabei bleiben wollen, registrieren Sie sich</a:t>
            </a:r>
            <a:r>
              <a:rPr lang="de-DE" baseline="0" dirty="0"/>
              <a:t> als Zukunftsschule, um die Netzwerkarbeit verbindlich zu machen!</a:t>
            </a:r>
          </a:p>
          <a:p>
            <a:r>
              <a:rPr lang="en-US" baseline="0" dirty="0" err="1"/>
              <a:t>Nach</a:t>
            </a:r>
            <a:r>
              <a:rPr lang="en-US" baseline="0" dirty="0"/>
              <a:t> Mittagspause </a:t>
            </a:r>
            <a:r>
              <a:rPr lang="en-US" baseline="0" dirty="0" err="1"/>
              <a:t>selbstständig</a:t>
            </a:r>
            <a:r>
              <a:rPr lang="en-US" baseline="0" dirty="0"/>
              <a:t> in die </a:t>
            </a:r>
            <a:r>
              <a:rPr lang="en-US" baseline="0" dirty="0" err="1"/>
              <a:t>Räume</a:t>
            </a:r>
            <a:r>
              <a:rPr lang="en-US" baseline="0" dirty="0"/>
              <a:t>, </a:t>
            </a:r>
            <a:r>
              <a:rPr lang="en-US" baseline="0" dirty="0" err="1"/>
              <a:t>selbstständig</a:t>
            </a:r>
            <a:r>
              <a:rPr lang="en-US" baseline="0" dirty="0"/>
              <a:t> </a:t>
            </a:r>
            <a:r>
              <a:rPr lang="en-US" baseline="0" dirty="0" err="1"/>
              <a:t>wechseln</a:t>
            </a:r>
            <a:r>
              <a:rPr lang="en-US" baseline="0" dirty="0"/>
              <a:t>, </a:t>
            </a:r>
            <a:r>
              <a:rPr lang="en-US" baseline="0" dirty="0" err="1"/>
              <a:t>sonst</a:t>
            </a:r>
            <a:r>
              <a:rPr lang="en-US" baseline="0" dirty="0"/>
              <a:t> </a:t>
            </a:r>
            <a:r>
              <a:rPr lang="en-US" baseline="0" dirty="0" err="1"/>
              <a:t>zu</a:t>
            </a:r>
            <a:r>
              <a:rPr lang="en-US" baseline="0" dirty="0"/>
              <a:t> </a:t>
            </a:r>
            <a:r>
              <a:rPr lang="en-US" baseline="0" dirty="0" err="1"/>
              <a:t>große</a:t>
            </a:r>
            <a:r>
              <a:rPr lang="en-US" baseline="0" dirty="0"/>
              <a:t> </a:t>
            </a:r>
            <a:r>
              <a:rPr lang="en-US" baseline="0" dirty="0" err="1"/>
              <a:t>Gruppen</a:t>
            </a:r>
            <a:r>
              <a:rPr lang="en-US" baseline="0" dirty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52CF6-35F1-4ADC-B26E-FC44DC138698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135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13:00 Uhr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52CF6-35F1-4ADC-B26E-FC44DC138698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809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52CF6-35F1-4ADC-B26E-FC44DC138698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805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14:45 Uhr</a:t>
            </a:r>
          </a:p>
          <a:p>
            <a:r>
              <a:rPr lang="de-DE" b="1" dirty="0"/>
              <a:t>SOPHIE</a:t>
            </a:r>
          </a:p>
          <a:p>
            <a:r>
              <a:rPr lang="de-DE" dirty="0"/>
              <a:t>Aufstehen</a:t>
            </a:r>
          </a:p>
          <a:p>
            <a:r>
              <a:rPr lang="en-US" dirty="0"/>
              <a:t>Stimmen </a:t>
            </a:r>
            <a:r>
              <a:rPr lang="en-US" dirty="0" err="1"/>
              <a:t>zum</a:t>
            </a:r>
            <a:r>
              <a:rPr lang="en-US" dirty="0"/>
              <a:t> Tag!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52CF6-35F1-4ADC-B26E-FC44DC138698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9432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52CF6-35F1-4ADC-B26E-FC44DC138698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1272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b="1" dirty="0"/>
              <a:t>10:35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184121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10:40 </a:t>
            </a:r>
            <a:r>
              <a:rPr lang="en-US" b="1" dirty="0" err="1"/>
              <a:t>Uhr</a:t>
            </a:r>
            <a:r>
              <a:rPr lang="en-US" b="1" dirty="0"/>
              <a:t> </a:t>
            </a:r>
            <a:r>
              <a:rPr lang="en-US" dirty="0" err="1"/>
              <a:t>Suny</a:t>
            </a:r>
            <a:r>
              <a:rPr lang="en-US" dirty="0"/>
              <a:t>, Barbara, Sophie und </a:t>
            </a:r>
            <a:r>
              <a:rPr lang="en-US" dirty="0" err="1"/>
              <a:t>Anja</a:t>
            </a:r>
            <a:endParaRPr lang="en-US" dirty="0"/>
          </a:p>
          <a:p>
            <a:r>
              <a:rPr dirty="0"/>
              <a:t>Begrüßung</a:t>
            </a:r>
            <a:r>
              <a:rPr lang="en-US" dirty="0"/>
              <a:t>/Vorstellung</a:t>
            </a:r>
          </a:p>
          <a:p>
            <a:r>
              <a:rPr lang="en-US" dirty="0"/>
              <a:t>Barbara: Homepage-</a:t>
            </a:r>
            <a:r>
              <a:rPr lang="en-US" dirty="0" err="1"/>
              <a:t>Neugestaltung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baseline="0" dirty="0" err="1"/>
              <a:t>Registrierung</a:t>
            </a:r>
            <a:r>
              <a:rPr lang="en-US" baseline="0" dirty="0"/>
              <a:t> </a:t>
            </a:r>
            <a:r>
              <a:rPr lang="en-US" baseline="0" dirty="0" err="1"/>
              <a:t>auch</a:t>
            </a:r>
            <a:r>
              <a:rPr lang="en-US" baseline="0" dirty="0"/>
              <a:t> </a:t>
            </a:r>
            <a:r>
              <a:rPr lang="en-US" baseline="0" dirty="0" err="1"/>
              <a:t>über</a:t>
            </a:r>
            <a:r>
              <a:rPr lang="en-US" baseline="0" dirty="0"/>
              <a:t> Barbara Wolff</a:t>
            </a:r>
          </a:p>
          <a:p>
            <a:r>
              <a:rPr lang="en-US" baseline="0" dirty="0" err="1"/>
              <a:t>Anja</a:t>
            </a:r>
            <a:r>
              <a:rPr lang="en-US" baseline="0" dirty="0"/>
              <a:t>/Sophie: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/>
              <a:t>Fachberaterinnen</a:t>
            </a:r>
            <a:r>
              <a:rPr lang="en-US" baseline="0" dirty="0"/>
              <a:t>, </a:t>
            </a:r>
            <a:r>
              <a:rPr lang="en-US" baseline="0" dirty="0" err="1"/>
              <a:t>im</a:t>
            </a:r>
            <a:r>
              <a:rPr lang="en-US" baseline="0" dirty="0"/>
              <a:t> Team </a:t>
            </a:r>
            <a:r>
              <a:rPr lang="en-US" baseline="0" dirty="0" err="1"/>
              <a:t>gemeinsame</a:t>
            </a:r>
            <a:r>
              <a:rPr lang="en-US" baseline="0" dirty="0"/>
              <a:t> </a:t>
            </a:r>
            <a:r>
              <a:rPr lang="en-US" baseline="0" dirty="0" err="1"/>
              <a:t>Organisation</a:t>
            </a:r>
            <a:r>
              <a:rPr lang="en-US" baseline="0" dirty="0"/>
              <a:t> des </a:t>
            </a:r>
            <a:r>
              <a:rPr lang="en-US" baseline="0" dirty="0" err="1"/>
              <a:t>Tages</a:t>
            </a:r>
            <a:r>
              <a:rPr lang="en-US" baseline="0" dirty="0"/>
              <a:t>, Format das 1. Mal, </a:t>
            </a:r>
            <a:r>
              <a:rPr lang="en-US" baseline="0" dirty="0" err="1"/>
              <a:t>Freude</a:t>
            </a:r>
            <a:r>
              <a:rPr lang="en-US" baseline="0" dirty="0"/>
              <a:t> </a:t>
            </a:r>
            <a:r>
              <a:rPr lang="en-US" baseline="0" dirty="0" err="1"/>
              <a:t>über</a:t>
            </a:r>
            <a:r>
              <a:rPr lang="en-US" baseline="0" dirty="0"/>
              <a:t> </a:t>
            </a:r>
            <a:r>
              <a:rPr lang="en-US" baseline="0" dirty="0" err="1"/>
              <a:t>reges</a:t>
            </a:r>
            <a:r>
              <a:rPr lang="en-US" baseline="0" dirty="0"/>
              <a:t> </a:t>
            </a:r>
            <a:r>
              <a:rPr lang="en-US" baseline="0" dirty="0" err="1"/>
              <a:t>Interesse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Catering 5 Euro </a:t>
            </a:r>
            <a:r>
              <a:rPr lang="en-US" baseline="0" dirty="0" err="1"/>
              <a:t>Selbstkostenpreis</a:t>
            </a:r>
            <a:r>
              <a:rPr lang="en-US" baseline="0" dirty="0"/>
              <a:t>/Toilette</a:t>
            </a:r>
          </a:p>
          <a:p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36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10:43 </a:t>
            </a:r>
            <a:r>
              <a:rPr lang="en-US" b="1" dirty="0" err="1"/>
              <a:t>Uhr</a:t>
            </a:r>
            <a:endParaRPr lang="en-US" b="1" dirty="0"/>
          </a:p>
          <a:p>
            <a:r>
              <a:rPr lang="en-US" b="1" dirty="0" err="1"/>
              <a:t>Anja</a:t>
            </a:r>
            <a:endParaRPr lang="en-US" b="1" dirty="0"/>
          </a:p>
          <a:p>
            <a:r>
              <a:rPr lang="en-US" dirty="0"/>
              <a:t>Das </a:t>
            </a:r>
            <a:r>
              <a:rPr lang="en-US" dirty="0" err="1"/>
              <a:t>erwartet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baseline="0" dirty="0"/>
              <a:t> </a:t>
            </a:r>
            <a:r>
              <a:rPr lang="en-US" baseline="0" dirty="0" err="1"/>
              <a:t>heute</a:t>
            </a:r>
            <a:r>
              <a:rPr lang="en-US" baseline="0" dirty="0"/>
              <a:t>!</a:t>
            </a:r>
          </a:p>
          <a:p>
            <a:r>
              <a:rPr lang="en-US" baseline="0" dirty="0"/>
              <a:t>Agenda hat </a:t>
            </a:r>
            <a:r>
              <a:rPr lang="en-US" baseline="0" dirty="0" err="1"/>
              <a:t>sich</a:t>
            </a:r>
            <a:r>
              <a:rPr lang="en-US" baseline="0" dirty="0"/>
              <a:t> </a:t>
            </a:r>
            <a:r>
              <a:rPr lang="en-US" baseline="0" dirty="0" err="1"/>
              <a:t>zeitlich</a:t>
            </a:r>
            <a:r>
              <a:rPr lang="en-US" baseline="0" dirty="0"/>
              <a:t> </a:t>
            </a:r>
            <a:r>
              <a:rPr lang="en-US" baseline="0" dirty="0" err="1"/>
              <a:t>entgegen</a:t>
            </a:r>
            <a:r>
              <a:rPr lang="en-US" baseline="0" dirty="0"/>
              <a:t> der Agenda </a:t>
            </a:r>
            <a:r>
              <a:rPr lang="en-US" baseline="0" dirty="0" err="1"/>
              <a:t>aus</a:t>
            </a:r>
            <a:r>
              <a:rPr lang="en-US" baseline="0" dirty="0"/>
              <a:t> Reminder-Mail </a:t>
            </a:r>
            <a:r>
              <a:rPr lang="en-US" baseline="0" dirty="0" err="1"/>
              <a:t>etwas</a:t>
            </a:r>
            <a:r>
              <a:rPr lang="en-US" baseline="0" dirty="0"/>
              <a:t> </a:t>
            </a:r>
            <a:r>
              <a:rPr lang="en-US" baseline="0" dirty="0" err="1"/>
              <a:t>verschoben!Wir</a:t>
            </a:r>
            <a:r>
              <a:rPr lang="en-US" baseline="0" dirty="0"/>
              <a:t> </a:t>
            </a:r>
            <a:r>
              <a:rPr lang="en-US" baseline="0" dirty="0" err="1"/>
              <a:t>geben</a:t>
            </a:r>
            <a:r>
              <a:rPr lang="en-US" baseline="0" dirty="0"/>
              <a:t> </a:t>
            </a:r>
            <a:r>
              <a:rPr lang="en-US" baseline="0" dirty="0" err="1"/>
              <a:t>mehr</a:t>
            </a:r>
            <a:r>
              <a:rPr lang="en-US" baseline="0" dirty="0"/>
              <a:t> </a:t>
            </a:r>
            <a:r>
              <a:rPr lang="en-US" baseline="0" dirty="0" err="1"/>
              <a:t>Zeit</a:t>
            </a:r>
            <a:r>
              <a:rPr lang="en-US" baseline="0" dirty="0"/>
              <a:t> </a:t>
            </a:r>
            <a:r>
              <a:rPr lang="en-US" baseline="0" dirty="0" err="1"/>
              <a:t>für</a:t>
            </a:r>
            <a:r>
              <a:rPr lang="en-US" baseline="0" dirty="0"/>
              <a:t> die </a:t>
            </a:r>
            <a:r>
              <a:rPr lang="en-US" baseline="0" dirty="0" err="1"/>
              <a:t>Netzwerkphasen</a:t>
            </a:r>
            <a:r>
              <a:rPr lang="en-US" baseline="0" dirty="0"/>
              <a:t>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822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45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Uhr</a:t>
            </a:r>
            <a:endParaRPr lang="en-US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ANJA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erster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Netzwerkgründungstag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sitzen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unterschiedliche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Lehrpersonen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verschiedenen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Schulformen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heterogene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Gruppe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manche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kennen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Netzwerk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nicht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deswegen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paar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Worte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Genese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Netzwerk Zukunftsschulen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Rahmen einer 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Fachtagung an der </a:t>
            </a:r>
            <a:r>
              <a:rPr lang="de-D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FernUniverstät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Hagen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hatte Ministerin Sylvia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Löhrmann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 März 2013 den "Startschuss" zur Bildung des landesweiten schulischen Netzwerks "Zukunftsschulen NRW" gegeben. Letztes Jahr haben wir 10 Jahre Zukunftsschulen gefeiert (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Bild von Landestagung vom 13.11.2023)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Mit der Bildung dieses Netzwerks wird die Empfehlung der Bildungskonferenz "Zusammen Schule machen für Nordrhein-Westfalen" konzeptionell umgesetzt, die Vernetzung der Schulen auf regionaler Ebene systematisch zu gestalten und kollegiale Kooperation anzuregen.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wird auf Augenhöhe gearbeitet und man lässt sich von Critical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Friends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der Regel auch gerne mehr sagen.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Zentraler Aspekt – unseres Netzwerks ist die Lernkultur einer individuellen Förderung Unser Netzwerk steht für: </a:t>
            </a: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Innovative Bildungsthemen</a:t>
            </a: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Austausch auf Augenhöhe</a:t>
            </a: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Nachhaltigkeit.</a:t>
            </a:r>
          </a:p>
          <a:p>
            <a:pPr lv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freuen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großes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52CF6-35F1-4ADC-B26E-FC44DC13869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486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SOPHIE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Das Netzwerk gibt Raum für Schulentwicklungsarbeit: INNOVATIVE</a:t>
            </a:r>
            <a:r>
              <a:rPr lang="de-DE" sz="12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LERNKONZEPTE, INSPIRIERENDE PROJEKTE, nachhaltige Prozesse</a:t>
            </a:r>
          </a:p>
          <a:p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Zeitgemäße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Impulse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für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eine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zukunftsfähige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Schule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gibt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in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unseren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unterschiedlichen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Veranstaltungsformaten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die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Sie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als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Zukunftsschule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gerne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wahrnehmen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können</a:t>
            </a:r>
            <a:endParaRPr lang="de-DE" sz="1200" b="0" i="0" kern="1200" baseline="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de-DE" sz="1200" b="0" i="0" kern="1200" baseline="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de-DE" sz="12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=&gt; UNTERSTÜTZUNGSANGEBOTE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52CF6-35F1-4ADC-B26E-FC44DC13869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925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ANJA</a:t>
            </a:r>
          </a:p>
          <a:p>
            <a:r>
              <a:rPr lang="de-DE" dirty="0"/>
              <a:t>Das</a:t>
            </a:r>
            <a:r>
              <a:rPr lang="de-DE" baseline="0" dirty="0"/>
              <a:t> sind die vom MSB vorgesehenen Unterstützungsangebote für das Netzwerk, die wir individuell umsetzen!</a:t>
            </a:r>
          </a:p>
          <a:p>
            <a:r>
              <a:rPr lang="de-DE" dirty="0"/>
              <a:t>Wichtig ist an dieser Stelle zwischen</a:t>
            </a:r>
            <a:r>
              <a:rPr lang="de-DE" baseline="0" dirty="0"/>
              <a:t> </a:t>
            </a:r>
            <a:r>
              <a:rPr lang="de-DE" dirty="0"/>
              <a:t>Zukunftsschulen und Referenzschulen</a:t>
            </a:r>
            <a:r>
              <a:rPr lang="de-DE" baseline="0" dirty="0"/>
              <a:t> zu unterscheiden, zum Eintritt in das Netzwerk - wenn Sie eine Mitarbeit anstreben oder an den Tagungen teilnehmen möchten- registrieren Sie sich zunächst als Zukunftsschule. </a:t>
            </a:r>
          </a:p>
          <a:p>
            <a:r>
              <a:rPr lang="en-US" baseline="0" dirty="0"/>
              <a:t>Und </a:t>
            </a:r>
            <a:r>
              <a:rPr lang="en-US" baseline="0" dirty="0" err="1"/>
              <a:t>wenn</a:t>
            </a:r>
            <a:r>
              <a:rPr lang="en-US" baseline="0" dirty="0"/>
              <a:t> </a:t>
            </a:r>
            <a:r>
              <a:rPr lang="en-US" baseline="0" dirty="0" err="1"/>
              <a:t>Sie</a:t>
            </a:r>
            <a:r>
              <a:rPr lang="en-US" baseline="0" dirty="0"/>
              <a:t> </a:t>
            </a:r>
            <a:r>
              <a:rPr lang="en-US" baseline="0" dirty="0" err="1"/>
              <a:t>selbst</a:t>
            </a:r>
            <a:r>
              <a:rPr lang="en-US" baseline="0" dirty="0"/>
              <a:t> </a:t>
            </a:r>
            <a:r>
              <a:rPr lang="en-US" baseline="0" dirty="0" err="1"/>
              <a:t>ein</a:t>
            </a:r>
            <a:r>
              <a:rPr lang="en-US" baseline="0" dirty="0"/>
              <a:t> </a:t>
            </a:r>
            <a:r>
              <a:rPr lang="en-US" baseline="0" dirty="0" err="1"/>
              <a:t>Netzwerk</a:t>
            </a:r>
            <a:r>
              <a:rPr lang="en-US" baseline="0" dirty="0"/>
              <a:t> </a:t>
            </a:r>
            <a:r>
              <a:rPr lang="en-US" baseline="0" dirty="0" err="1"/>
              <a:t>gründen</a:t>
            </a:r>
            <a:r>
              <a:rPr lang="en-US" baseline="0" dirty="0"/>
              <a:t> </a:t>
            </a:r>
            <a:r>
              <a:rPr lang="en-US" baseline="0" dirty="0" err="1"/>
              <a:t>möchten</a:t>
            </a:r>
            <a:r>
              <a:rPr lang="en-US" baseline="0" dirty="0"/>
              <a:t>, was </a:t>
            </a:r>
            <a:r>
              <a:rPr lang="en-US" baseline="0" dirty="0" err="1"/>
              <a:t>sich</a:t>
            </a:r>
            <a:r>
              <a:rPr lang="en-US" baseline="0" dirty="0"/>
              <a:t> </a:t>
            </a:r>
            <a:r>
              <a:rPr lang="en-US" baseline="0" dirty="0" err="1"/>
              <a:t>aus</a:t>
            </a:r>
            <a:r>
              <a:rPr lang="en-US" baseline="0" dirty="0"/>
              <a:t> </a:t>
            </a:r>
            <a:r>
              <a:rPr lang="en-US" baseline="0" dirty="0" err="1"/>
              <a:t>dem</a:t>
            </a:r>
            <a:r>
              <a:rPr lang="en-US" baseline="0" dirty="0"/>
              <a:t> </a:t>
            </a:r>
            <a:r>
              <a:rPr lang="en-US" baseline="0" dirty="0" err="1"/>
              <a:t>heutigen</a:t>
            </a:r>
            <a:r>
              <a:rPr lang="en-US" baseline="0" dirty="0"/>
              <a:t> Tag </a:t>
            </a:r>
            <a:r>
              <a:rPr lang="en-US" baseline="0" dirty="0" err="1"/>
              <a:t>ergeben</a:t>
            </a:r>
            <a:r>
              <a:rPr lang="en-US" baseline="0" dirty="0"/>
              <a:t> </a:t>
            </a:r>
            <a:r>
              <a:rPr lang="en-US" baseline="0" dirty="0" err="1"/>
              <a:t>könnte</a:t>
            </a:r>
            <a:r>
              <a:rPr lang="en-US" baseline="0" dirty="0"/>
              <a:t>, </a:t>
            </a:r>
            <a:r>
              <a:rPr lang="en-US" baseline="0" dirty="0" err="1"/>
              <a:t>benötigen</a:t>
            </a:r>
            <a:r>
              <a:rPr lang="en-US" baseline="0" dirty="0"/>
              <a:t> </a:t>
            </a:r>
            <a:r>
              <a:rPr lang="en-US" baseline="0" dirty="0" err="1"/>
              <a:t>Sie</a:t>
            </a:r>
            <a:r>
              <a:rPr lang="en-US" baseline="0" dirty="0"/>
              <a:t> den </a:t>
            </a:r>
            <a:r>
              <a:rPr lang="en-US" baseline="0" dirty="0" err="1"/>
              <a:t>Referenzschulstatus</a:t>
            </a:r>
            <a:r>
              <a:rPr lang="en-US" baseline="0" dirty="0"/>
              <a:t>, </a:t>
            </a:r>
            <a:r>
              <a:rPr lang="en-US" baseline="0" dirty="0" err="1"/>
              <a:t>kommen</a:t>
            </a:r>
            <a:r>
              <a:rPr lang="en-US" baseline="0" dirty="0"/>
              <a:t> </a:t>
            </a:r>
            <a:r>
              <a:rPr lang="en-US" baseline="0" dirty="0" err="1"/>
              <a:t>Sie</a:t>
            </a:r>
            <a:r>
              <a:rPr lang="en-US" baseline="0" dirty="0"/>
              <a:t> </a:t>
            </a:r>
            <a:r>
              <a:rPr lang="en-US" baseline="0" dirty="0" err="1"/>
              <a:t>dazu</a:t>
            </a:r>
            <a:r>
              <a:rPr lang="en-US" baseline="0" dirty="0"/>
              <a:t> </a:t>
            </a:r>
            <a:r>
              <a:rPr lang="en-US" baseline="0" dirty="0" err="1"/>
              <a:t>gerne</a:t>
            </a:r>
            <a:r>
              <a:rPr lang="en-US" baseline="0" dirty="0"/>
              <a:t> auf </a:t>
            </a:r>
            <a:r>
              <a:rPr lang="en-US" baseline="0" dirty="0" err="1"/>
              <a:t>uns</a:t>
            </a:r>
            <a:r>
              <a:rPr lang="en-US" baseline="0" dirty="0"/>
              <a:t> </a:t>
            </a:r>
            <a:r>
              <a:rPr lang="en-US" baseline="0" dirty="0" err="1"/>
              <a:t>zu</a:t>
            </a:r>
            <a:r>
              <a:rPr lang="en-US" baseline="0" dirty="0"/>
              <a:t>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52CF6-35F1-4ADC-B26E-FC44DC13869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389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SOPHIE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52CF6-35F1-4ADC-B26E-FC44DC13869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07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96CC-4DAE-475C-8B31-E49C3511EFFC}" type="datetimeFigureOut">
              <a:rPr lang="de-DE" smtClean="0"/>
              <a:t>12.12.2024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3A26-F4B8-4397-B0CF-F2B972A1C0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01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96CC-4DAE-475C-8B31-E49C3511EFFC}" type="datetimeFigureOut">
              <a:rPr lang="de-DE" smtClean="0"/>
              <a:t>12.12.2024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3A26-F4B8-4397-B0CF-F2B972A1C0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58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96CC-4DAE-475C-8B31-E49C3511EFFC}" type="datetimeFigureOut">
              <a:rPr lang="de-DE" smtClean="0"/>
              <a:t>12.12.2024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3A26-F4B8-4397-B0CF-F2B972A1C0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9417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:\Themen\RP_Medien\11_PPT\11-0_MASTER_BRK\11-6_#Master_neu_2018\Master_PPT_4zu3_BRK_1.jpg" descr="H:\Themen\RP_Medien\11_PPT\11-0_MASTER_BRK\11-6_#Master_neu_2018\Master_PPT_4zu3_BRK_1.jpg"/>
          <p:cNvPicPr>
            <a:picLocks noChangeAspect="1"/>
          </p:cNvPicPr>
          <p:nvPr/>
        </p:nvPicPr>
        <p:blipFill>
          <a:blip r:embed="rId2"/>
          <a:srcRect t="3453" b="83401"/>
          <a:stretch>
            <a:fillRect/>
          </a:stretch>
        </p:blipFill>
        <p:spPr>
          <a:xfrm>
            <a:off x="0" y="1"/>
            <a:ext cx="12192000" cy="898525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422912" y="6516687"/>
            <a:ext cx="337289" cy="2311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29987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96CC-4DAE-475C-8B31-E49C3511EFFC}" type="datetimeFigureOut">
              <a:rPr lang="de-DE" smtClean="0"/>
              <a:t>12.12.2024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3A26-F4B8-4397-B0CF-F2B972A1C0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641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96CC-4DAE-475C-8B31-E49C3511EFFC}" type="datetimeFigureOut">
              <a:rPr lang="de-DE" smtClean="0"/>
              <a:t>12.12.2024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3A26-F4B8-4397-B0CF-F2B972A1C0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54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96CC-4DAE-475C-8B31-E49C3511EFFC}" type="datetimeFigureOut">
              <a:rPr lang="de-DE" smtClean="0"/>
              <a:t>12.12.2024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3A26-F4B8-4397-B0CF-F2B972A1C0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74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96CC-4DAE-475C-8B31-E49C3511EFFC}" type="datetimeFigureOut">
              <a:rPr lang="de-DE" smtClean="0"/>
              <a:t>12.12.2024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3A26-F4B8-4397-B0CF-F2B972A1C0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07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96CC-4DAE-475C-8B31-E49C3511EFFC}" type="datetimeFigureOut">
              <a:rPr lang="de-DE" smtClean="0"/>
              <a:t>12.12.2024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3A26-F4B8-4397-B0CF-F2B972A1C0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77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96CC-4DAE-475C-8B31-E49C3511EFFC}" type="datetimeFigureOut">
              <a:rPr lang="de-DE" smtClean="0"/>
              <a:t>12.12.2024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3A26-F4B8-4397-B0CF-F2B972A1C0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64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96CC-4DAE-475C-8B31-E49C3511EFFC}" type="datetimeFigureOut">
              <a:rPr lang="de-DE" smtClean="0"/>
              <a:t>12.12.2024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3A26-F4B8-4397-B0CF-F2B972A1C0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666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96CC-4DAE-475C-8B31-E49C3511EFFC}" type="datetimeFigureOut">
              <a:rPr lang="de-DE" smtClean="0"/>
              <a:t>12.12.2024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3A26-F4B8-4397-B0CF-F2B972A1C0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11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096CC-4DAE-475C-8B31-E49C3511EFFC}" type="datetimeFigureOut">
              <a:rPr lang="de-DE" smtClean="0"/>
              <a:t>12.12.2024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33A26-F4B8-4397-B0CF-F2B972A1C0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5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5.png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hyperlink" Target="https://youtu.be/6L1SCcTC4Q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abt4\Themen\42_FB_IFoe\Büro\Logos\Zukunftsschule Logo RGB300dpi26c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54" y="494900"/>
            <a:ext cx="2016224" cy="62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403557" y="843781"/>
            <a:ext cx="77768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Erster Netzwerkgründungstag</a:t>
            </a:r>
          </a:p>
          <a:p>
            <a:pPr algn="ctr"/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Willkommen im Netzwerk Zukunftsschulen NRW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020" y="173946"/>
            <a:ext cx="2095985" cy="952610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5041" y="2424374"/>
            <a:ext cx="1675897" cy="1675897"/>
          </a:xfrm>
          <a:prstGeom prst="rect">
            <a:avLst/>
          </a:prstGeom>
        </p:spPr>
      </p:pic>
      <p:pic>
        <p:nvPicPr>
          <p:cNvPr id="9" name="Inhaltsplatzhalter 5" descr="medientraining_organisation_neu.jpg"/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r="1241"/>
          <a:stretch>
            <a:fillRect/>
          </a:stretch>
        </p:blipFill>
        <p:spPr>
          <a:xfrm>
            <a:off x="793879" y="2581301"/>
            <a:ext cx="5293058" cy="284573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8206358" y="4444802"/>
            <a:ext cx="20687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GAST</a:t>
            </a:r>
          </a:p>
          <a:p>
            <a:r>
              <a:rPr lang="de-DE" sz="2800" b="1" dirty="0"/>
              <a:t>Winter2024!</a:t>
            </a:r>
          </a:p>
        </p:txBody>
      </p:sp>
    </p:spTree>
    <p:extLst>
      <p:ext uri="{BB962C8B-B14F-4D97-AF65-F5344CB8AC3E}">
        <p14:creationId xmlns:p14="http://schemas.microsoft.com/office/powerpoint/2010/main" val="42318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007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7107293" y="2539887"/>
            <a:ext cx="49091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  <a:defRPr/>
            </a:pPr>
            <a:r>
              <a:rPr lang="de-DE" sz="2000" dirty="0"/>
              <a:t> Neue Lern- und Unterrichtsformate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Neue Prüfungskultur, Bewertung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Bildung für nachhaltige Entwicklung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Digitalisierung als Chance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Gestaltung von Räumen/Schulbau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Diversität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Chancengleichheit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Inklusion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Future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Demokratie, Gesellschaft, SDGs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Neue </a:t>
            </a:r>
            <a:r>
              <a:rPr lang="de-DE" sz="2000" dirty="0" err="1"/>
              <a:t>Lehrer:innen-Ausbildung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Neue Berufsorientierung</a:t>
            </a:r>
          </a:p>
        </p:txBody>
      </p:sp>
      <p:sp>
        <p:nvSpPr>
          <p:cNvPr id="4" name="Rechteck 3"/>
          <p:cNvSpPr/>
          <p:nvPr/>
        </p:nvSpPr>
        <p:spPr>
          <a:xfrm>
            <a:off x="7143928" y="415174"/>
            <a:ext cx="48847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2400" b="1" dirty="0">
                <a:solidFill>
                  <a:schemeClr val="dk1"/>
                </a:solidFill>
              </a:rPr>
              <a:t>Bildungsfestival – </a:t>
            </a:r>
            <a:r>
              <a:rPr lang="de-DE" sz="2400" b="1" i="1" dirty="0">
                <a:solidFill>
                  <a:schemeClr val="dk1"/>
                </a:solidFill>
              </a:rPr>
              <a:t>Schule feiert Zukunft </a:t>
            </a:r>
            <a:r>
              <a:rPr lang="de-DE" sz="2400" b="1" dirty="0">
                <a:solidFill>
                  <a:schemeClr val="dk1"/>
                </a:solidFill>
              </a:rPr>
              <a:t>mit </a:t>
            </a:r>
            <a:r>
              <a:rPr lang="de-DE" sz="2400" b="1" dirty="0" err="1">
                <a:solidFill>
                  <a:schemeClr val="dk1"/>
                </a:solidFill>
              </a:rPr>
              <a:t>Akteur:innen</a:t>
            </a:r>
            <a:r>
              <a:rPr lang="de-DE" sz="2400" b="1" dirty="0">
                <a:solidFill>
                  <a:schemeClr val="dk1"/>
                </a:solidFill>
              </a:rPr>
              <a:t> aus Bildung, Kultur und Business!</a:t>
            </a:r>
          </a:p>
          <a:p>
            <a:pPr lvl="0">
              <a:defRPr/>
            </a:pPr>
            <a:endParaRPr lang="de-DE" sz="2400" b="1" dirty="0">
              <a:solidFill>
                <a:schemeClr val="dk1"/>
              </a:solidFill>
            </a:endParaRPr>
          </a:p>
          <a:p>
            <a:pPr lvl="0">
              <a:defRPr/>
            </a:pPr>
            <a:r>
              <a:rPr lang="de-DE" sz="2400" b="1" dirty="0">
                <a:solidFill>
                  <a:schemeClr val="dk1"/>
                </a:solidFill>
              </a:rPr>
              <a:t>Wachsfabrik, Köln Rodenkirchen</a:t>
            </a:r>
          </a:p>
        </p:txBody>
      </p:sp>
    </p:spTree>
    <p:extLst>
      <p:ext uri="{BB962C8B-B14F-4D97-AF65-F5344CB8AC3E}">
        <p14:creationId xmlns:p14="http://schemas.microsoft.com/office/powerpoint/2010/main" val="1582253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Der </a:t>
            </a:r>
            <a:r>
              <a:rPr lang="en-US" sz="4000" b="1" dirty="0" err="1">
                <a:latin typeface="+mn-lt"/>
              </a:rPr>
              <a:t>Weg</a:t>
            </a:r>
            <a:r>
              <a:rPr lang="en-US" sz="4000" b="1" dirty="0">
                <a:latin typeface="+mn-lt"/>
              </a:rPr>
              <a:t> ins </a:t>
            </a:r>
            <a:r>
              <a:rPr lang="en-US" sz="4000" b="1" dirty="0" err="1">
                <a:latin typeface="+mn-lt"/>
              </a:rPr>
              <a:t>Netzwerk</a:t>
            </a:r>
            <a:endParaRPr lang="de-DE" sz="4000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863" y="1587429"/>
            <a:ext cx="10669937" cy="4589534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n-US" sz="9600" b="1" dirty="0" err="1"/>
              <a:t>Als</a:t>
            </a:r>
            <a:r>
              <a:rPr lang="en-US" sz="9600" b="1" dirty="0"/>
              <a:t> </a:t>
            </a:r>
            <a:r>
              <a:rPr lang="en-US" sz="9600" b="1" dirty="0" err="1"/>
              <a:t>Zukunftsschule</a:t>
            </a:r>
            <a:r>
              <a:rPr lang="en-US" sz="9600" b="1" dirty="0"/>
              <a:t> </a:t>
            </a:r>
            <a:r>
              <a:rPr lang="en-US" sz="9600" b="1" dirty="0" err="1"/>
              <a:t>registrieren</a:t>
            </a:r>
            <a:r>
              <a:rPr lang="en-US" sz="9600" b="1" dirty="0"/>
              <a:t>:</a:t>
            </a:r>
          </a:p>
          <a:p>
            <a:pPr marL="0" lvl="0" indent="0">
              <a:buNone/>
            </a:pPr>
            <a:endParaRPr lang="de-DE" sz="9600" b="1" dirty="0"/>
          </a:p>
          <a:p>
            <a:r>
              <a:rPr lang="de-DE" sz="9600" b="1" dirty="0"/>
              <a:t>Profilierungsraster (Suche/Biete)</a:t>
            </a:r>
            <a:r>
              <a:rPr lang="de-DE" sz="9600" dirty="0"/>
              <a:t> ausfüllen, um Bedarfe sowie Expertisen im Netzwerk zur Bildung von Netzwerken sichtbar zu machen.</a:t>
            </a:r>
          </a:p>
          <a:p>
            <a:r>
              <a:rPr lang="de-DE" sz="9600" b="1" dirty="0"/>
              <a:t>Schulkonferenzbeschluss</a:t>
            </a:r>
            <a:r>
              <a:rPr lang="de-DE" sz="9600" dirty="0"/>
              <a:t> ist erforderlich.</a:t>
            </a:r>
          </a:p>
          <a:p>
            <a:pPr marL="457200" lvl="1" indent="0">
              <a:buNone/>
            </a:pPr>
            <a:endParaRPr lang="de-DE" sz="9600" dirty="0"/>
          </a:p>
          <a:p>
            <a:pPr>
              <a:buFont typeface="Symbol" charset="0"/>
              <a:buChar char=""/>
            </a:pPr>
            <a:r>
              <a:rPr lang="de-DE" sz="9600" dirty="0"/>
              <a:t>Weitere Hinweise zur Registrierung entnehmen Sie bitte dem </a:t>
            </a:r>
            <a:r>
              <a:rPr lang="de-DE" sz="9600" b="1" dirty="0" err="1"/>
              <a:t>Padlet</a:t>
            </a:r>
            <a:r>
              <a:rPr lang="de-DE" sz="9600" dirty="0"/>
              <a:t>!</a:t>
            </a:r>
          </a:p>
          <a:p>
            <a:pPr marL="0" indent="0">
              <a:buNone/>
            </a:pPr>
            <a:endParaRPr lang="de-DE" sz="9600" dirty="0"/>
          </a:p>
          <a:p>
            <a:pPr marL="0" indent="0">
              <a:buNone/>
            </a:pPr>
            <a:r>
              <a:rPr lang="en-US" sz="9600" b="1" dirty="0" err="1"/>
              <a:t>Referenzschule</a:t>
            </a:r>
            <a:r>
              <a:rPr lang="en-US" sz="9600" b="1" dirty="0"/>
              <a:t> </a:t>
            </a:r>
            <a:r>
              <a:rPr lang="en-US" sz="9600" b="1" dirty="0" err="1"/>
              <a:t>werden</a:t>
            </a:r>
            <a:r>
              <a:rPr lang="en-US" sz="9600" b="1" dirty="0"/>
              <a:t>:</a:t>
            </a:r>
          </a:p>
          <a:p>
            <a:r>
              <a:rPr lang="en-US" sz="9600" dirty="0" err="1"/>
              <a:t>Thema</a:t>
            </a:r>
            <a:r>
              <a:rPr lang="en-US" sz="9600" dirty="0"/>
              <a:t> </a:t>
            </a:r>
            <a:r>
              <a:rPr lang="en-US" sz="9600" dirty="0" err="1"/>
              <a:t>konkretisieren</a:t>
            </a:r>
            <a:r>
              <a:rPr lang="en-US" sz="9600" dirty="0"/>
              <a:t>.</a:t>
            </a:r>
          </a:p>
          <a:p>
            <a:r>
              <a:rPr lang="en-US" sz="9600" dirty="0"/>
              <a:t>mind. 3 </a:t>
            </a:r>
            <a:r>
              <a:rPr lang="en-US" sz="9600" dirty="0" err="1"/>
              <a:t>mitarbeitende</a:t>
            </a:r>
            <a:r>
              <a:rPr lang="en-US" sz="9600" dirty="0"/>
              <a:t> </a:t>
            </a:r>
            <a:r>
              <a:rPr lang="en-US" sz="9600" dirty="0" err="1"/>
              <a:t>Schulen</a:t>
            </a:r>
            <a:r>
              <a:rPr lang="en-US" sz="9600" dirty="0"/>
              <a:t> </a:t>
            </a:r>
            <a:r>
              <a:rPr lang="en-US" sz="9600" dirty="0" err="1"/>
              <a:t>vorweisen</a:t>
            </a:r>
            <a:r>
              <a:rPr lang="en-US" sz="9600" dirty="0"/>
              <a:t>.</a:t>
            </a:r>
          </a:p>
          <a:p>
            <a:r>
              <a:rPr lang="en-US" sz="9600" dirty="0" err="1"/>
              <a:t>Kontakt</a:t>
            </a:r>
            <a:r>
              <a:rPr lang="en-US" sz="9600" dirty="0"/>
              <a:t> </a:t>
            </a:r>
            <a:r>
              <a:rPr lang="en-US" sz="9600" dirty="0" err="1"/>
              <a:t>zu</a:t>
            </a:r>
            <a:r>
              <a:rPr lang="en-US" sz="9600" dirty="0"/>
              <a:t> Team </a:t>
            </a:r>
            <a:r>
              <a:rPr lang="en-US" sz="9600" dirty="0" err="1"/>
              <a:t>IFö</a:t>
            </a:r>
            <a:r>
              <a:rPr lang="en-US" sz="9600" dirty="0"/>
              <a:t> </a:t>
            </a:r>
            <a:r>
              <a:rPr lang="en-US" sz="9600" dirty="0" err="1"/>
              <a:t>suchen</a:t>
            </a:r>
            <a:r>
              <a:rPr lang="en-US" sz="4400" dirty="0"/>
              <a:t>.</a:t>
            </a:r>
            <a:endParaRPr lang="de-DE" sz="4400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				</a:t>
            </a:r>
            <a:endParaRPr lang="de-DE" sz="11200" dirty="0">
              <a:solidFill>
                <a:srgbClr val="FF0000"/>
              </a:solidFill>
            </a:endParaRPr>
          </a:p>
        </p:txBody>
      </p:sp>
      <p:pic>
        <p:nvPicPr>
          <p:cNvPr id="4" name="Picture 2" descr="H:\abt4\Themen\42_FB_IFoe\Büro\Logos\Zukunftsschule Logo RGB300dpi26c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9" y="334127"/>
            <a:ext cx="2434134" cy="75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020" y="173946"/>
            <a:ext cx="2095985" cy="952610"/>
          </a:xfrm>
          <a:prstGeom prst="rect">
            <a:avLst/>
          </a:prstGeom>
        </p:spPr>
      </p:pic>
      <p:pic>
        <p:nvPicPr>
          <p:cNvPr id="6" name="Bild 5" descr="qr_code (1)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228" y="4725655"/>
            <a:ext cx="2002603" cy="2002603"/>
          </a:xfrm>
          <a:prstGeom prst="rect">
            <a:avLst/>
          </a:prstGeom>
        </p:spPr>
      </p:pic>
      <p:sp>
        <p:nvSpPr>
          <p:cNvPr id="7" name="Pfeil nach unten 6"/>
          <p:cNvSpPr/>
          <p:nvPr/>
        </p:nvSpPr>
        <p:spPr>
          <a:xfrm>
            <a:off x="9061187" y="4096744"/>
            <a:ext cx="575379" cy="667473"/>
          </a:xfrm>
          <a:prstGeom prst="downArrow">
            <a:avLst/>
          </a:prstGeom>
          <a:solidFill>
            <a:srgbClr val="3A88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608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abt4\Themen\42_FB_IFoe\Büro\Logos\Zukunftsschule Logo RGB300dpi26c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61" y="296258"/>
            <a:ext cx="2016224" cy="62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020" y="173946"/>
            <a:ext cx="2095985" cy="952610"/>
          </a:xfrm>
          <a:prstGeom prst="rect">
            <a:avLst/>
          </a:prstGeom>
        </p:spPr>
      </p:pic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1580568"/>
              </p:ext>
            </p:extLst>
          </p:nvPr>
        </p:nvGraphicFramePr>
        <p:xfrm>
          <a:off x="1616339" y="736086"/>
          <a:ext cx="8763270" cy="5845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05349" y="3019949"/>
            <a:ext cx="2938697" cy="192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318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5097" t="2366" r="1120" b="4395"/>
          <a:stretch/>
        </p:blipFill>
        <p:spPr>
          <a:xfrm>
            <a:off x="1653988" y="153613"/>
            <a:ext cx="9345706" cy="656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20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abt4\Themen\42_FB_IFoe\Büro\Logos\Zukunftsschule Logo RGB300dpi26c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6" y="253916"/>
            <a:ext cx="2195062" cy="67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020" y="173946"/>
            <a:ext cx="2095985" cy="952610"/>
          </a:xfrm>
          <a:prstGeom prst="rect">
            <a:avLst/>
          </a:prstGeom>
        </p:spPr>
      </p:pic>
      <p:pic>
        <p:nvPicPr>
          <p:cNvPr id="5" name="Bild 4" descr="Aktuelle Themen unserer Netzwerke im Schuljahr 2024_25.docx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" t="12711" r="8333" b="6473"/>
          <a:stretch/>
        </p:blipFill>
        <p:spPr>
          <a:xfrm>
            <a:off x="1280819" y="579485"/>
            <a:ext cx="9546948" cy="627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01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abt4\Themen\42_FB_IFoe\Büro\Logos\Zukunftsschule Logo RGB300dpi26c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6" y="253916"/>
            <a:ext cx="2195062" cy="67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020" y="173946"/>
            <a:ext cx="2095985" cy="952610"/>
          </a:xfrm>
          <a:prstGeom prst="rect">
            <a:avLst/>
          </a:prstGeom>
        </p:spPr>
      </p:pic>
      <p:pic>
        <p:nvPicPr>
          <p:cNvPr id="4" name="Bild 3" descr="Aktuelle Themen unserer Netzwerke im Schuljahr 2024_25.docx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" t="13628" r="9736" b="9793"/>
          <a:stretch/>
        </p:blipFill>
        <p:spPr>
          <a:xfrm>
            <a:off x="1227002" y="688760"/>
            <a:ext cx="9659586" cy="616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80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523069" y="3244334"/>
            <a:ext cx="314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https://youtu.be/6L1SCcTC4QU</a:t>
            </a:r>
          </a:p>
        </p:txBody>
      </p:sp>
      <p:pic>
        <p:nvPicPr>
          <p:cNvPr id="4" name="officeArt object" descr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44334" y="205358"/>
            <a:ext cx="2611120" cy="80391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2901018" y="847165"/>
            <a:ext cx="6377453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Stimmen </a:t>
            </a:r>
            <a:r>
              <a:rPr lang="en-US" sz="2800" b="1" dirty="0" err="1"/>
              <a:t>aus</a:t>
            </a:r>
            <a:r>
              <a:rPr lang="en-US" sz="2800" b="1" dirty="0"/>
              <a:t> der Praxis – </a:t>
            </a:r>
            <a:r>
              <a:rPr lang="en-US" sz="2800" b="1" dirty="0" err="1"/>
              <a:t>Einblicke</a:t>
            </a:r>
            <a:endParaRPr lang="en-US" sz="2800" b="1" dirty="0"/>
          </a:p>
          <a:p>
            <a:r>
              <a:rPr lang="en-US" dirty="0"/>
              <a:t> </a:t>
            </a:r>
            <a:endParaRPr lang="de-DE" dirty="0"/>
          </a:p>
        </p:txBody>
      </p:sp>
      <p:pic>
        <p:nvPicPr>
          <p:cNvPr id="6" name="Grafik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287" y="1418979"/>
            <a:ext cx="5631708" cy="322242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709657" y="4773707"/>
            <a:ext cx="8755893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hlinkClick r:id="rId4"/>
              </a:rPr>
              <a:t>Regionaltagung der </a:t>
            </a:r>
            <a:r>
              <a:rPr lang="en-US" sz="2400" b="1" dirty="0" err="1">
                <a:hlinkClick r:id="rId4"/>
              </a:rPr>
              <a:t>Zukunftsschulen</a:t>
            </a:r>
            <a:r>
              <a:rPr lang="en-US" sz="2400" b="1" dirty="0">
                <a:hlinkClick r:id="rId4"/>
              </a:rPr>
              <a:t> NRW</a:t>
            </a:r>
            <a:endParaRPr lang="en-US" sz="2400" b="1" dirty="0"/>
          </a:p>
          <a:p>
            <a:pPr algn="ctr">
              <a:lnSpc>
                <a:spcPct val="130000"/>
              </a:lnSpc>
            </a:pPr>
            <a:r>
              <a:rPr lang="en-US" sz="2400" b="1" dirty="0" err="1"/>
              <a:t>Offene</a:t>
            </a:r>
            <a:r>
              <a:rPr lang="en-US" sz="2400" b="1" dirty="0"/>
              <a:t> </a:t>
            </a:r>
            <a:r>
              <a:rPr lang="en-US" sz="2400" b="1" dirty="0" err="1"/>
              <a:t>Schule</a:t>
            </a:r>
            <a:r>
              <a:rPr lang="en-US" sz="2400" b="1" dirty="0"/>
              <a:t> Köln, 23. April 2024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411837053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9. Regionaltagung LIFE – Learning in future environments"/>
          <p:cNvSpPr txBox="1">
            <a:spLocks noGrp="1"/>
          </p:cNvSpPr>
          <p:nvPr>
            <p:ph type="title"/>
          </p:nvPr>
        </p:nvSpPr>
        <p:spPr>
          <a:xfrm>
            <a:off x="571501" y="908859"/>
            <a:ext cx="11934824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800"/>
            </a:pPr>
            <a:r>
              <a:rPr lang="de-DE" sz="2800" b="1" dirty="0">
                <a:latin typeface="+mn-lt"/>
              </a:rPr>
              <a:t>     Stimmen aus der Praxis      :                     Interview mit </a:t>
            </a:r>
            <a:r>
              <a:rPr lang="de-DE" sz="2800" b="1" dirty="0" err="1">
                <a:latin typeface="+mn-lt"/>
              </a:rPr>
              <a:t>Netzwerker:innen</a:t>
            </a:r>
            <a:r>
              <a:rPr lang="de-DE" sz="2800" b="1" dirty="0">
                <a:latin typeface="+mn-lt"/>
              </a:rPr>
              <a:t> </a:t>
            </a:r>
            <a:endParaRPr lang="de-DE" sz="2800" b="1" dirty="0">
              <a:latin typeface="+mn-lt"/>
              <a:sym typeface="Helvetica"/>
            </a:endParaRPr>
          </a:p>
        </p:txBody>
      </p:sp>
      <p:sp>
        <p:nvSpPr>
          <p:cNvPr id="4" name="Vertikaler Textplatzhalter 3"/>
          <p:cNvSpPr>
            <a:spLocks noGrp="1"/>
          </p:cNvSpPr>
          <p:nvPr>
            <p:ph type="body" orient="vert" idx="1"/>
          </p:nvPr>
        </p:nvSpPr>
        <p:spPr>
          <a:xfrm>
            <a:off x="933450" y="2506662"/>
            <a:ext cx="10515600" cy="4351338"/>
          </a:xfrm>
        </p:spPr>
        <p:txBody>
          <a:bodyPr vert="horz">
            <a:normAutofit/>
          </a:bodyPr>
          <a:lstStyle/>
          <a:p>
            <a:r>
              <a:rPr lang="de-DE" sz="2200" b="1" dirty="0"/>
              <a:t>Anne Blank </a:t>
            </a:r>
            <a:r>
              <a:rPr lang="de-DE" sz="2200" dirty="0"/>
              <a:t>- Geschwister-Scholl-Realschule, Köln</a:t>
            </a:r>
          </a:p>
          <a:p>
            <a:pPr marL="0" indent="0">
              <a:buNone/>
            </a:pPr>
            <a:r>
              <a:rPr lang="de-DE" sz="2200" dirty="0"/>
              <a:t>    Förderung der Selbstwirksamkeit—Erweiterung persönlicher Future Skills </a:t>
            </a:r>
          </a:p>
          <a:p>
            <a:pPr marL="228600" lvl="2">
              <a:spcBef>
                <a:spcPts val="1000"/>
              </a:spcBef>
            </a:pPr>
            <a:r>
              <a:rPr lang="de-DE" sz="2200" b="1" dirty="0"/>
              <a:t>Katharina Zech - </a:t>
            </a:r>
            <a:r>
              <a:rPr lang="de-DE" sz="2200" dirty="0"/>
              <a:t>Gesamtschule Bergheim</a:t>
            </a:r>
          </a:p>
          <a:p>
            <a:pPr marL="0" lvl="2" indent="0">
              <a:spcBef>
                <a:spcPts val="1000"/>
              </a:spcBef>
              <a:buNone/>
            </a:pPr>
            <a:r>
              <a:rPr lang="de-DE" sz="2200" dirty="0"/>
              <a:t>    Individuelle Förderung in der Oberstufe durch Projektkurse und Soft-Skills-Workshops </a:t>
            </a:r>
          </a:p>
          <a:p>
            <a:pPr marL="228600" lvl="2">
              <a:spcBef>
                <a:spcPts val="1000"/>
              </a:spcBef>
            </a:pPr>
            <a:r>
              <a:rPr lang="de-DE" sz="2200" b="1" dirty="0"/>
              <a:t>Dr. Christian Schäfer - </a:t>
            </a:r>
            <a:r>
              <a:rPr lang="de-DE" sz="2200" dirty="0"/>
              <a:t>Berufskolleg Düren </a:t>
            </a:r>
          </a:p>
          <a:p>
            <a:pPr marL="0" lvl="2" indent="0">
              <a:spcBef>
                <a:spcPts val="1000"/>
              </a:spcBef>
              <a:buNone/>
            </a:pPr>
            <a:r>
              <a:rPr lang="de-DE" sz="2200" dirty="0"/>
              <a:t>    Den Umgang mit KI implementieren in eine digitale Schreibförderung </a:t>
            </a:r>
          </a:p>
          <a:p>
            <a:pPr marL="0" lvl="2" indent="0">
              <a:spcBef>
                <a:spcPts val="1000"/>
              </a:spcBef>
              <a:buNone/>
            </a:pPr>
            <a:r>
              <a:rPr lang="de-DE" sz="2200" dirty="0"/>
              <a:t>    einschließlich Klausuren und Abschlussprüfung</a:t>
            </a:r>
          </a:p>
          <a:p>
            <a:pPr marL="228600" lvl="2">
              <a:spcBef>
                <a:spcPts val="1000"/>
              </a:spcBef>
            </a:pPr>
            <a:r>
              <a:rPr lang="de-DE" sz="2200" b="1" dirty="0"/>
              <a:t>Helmut Möhlenkamp - </a:t>
            </a:r>
            <a:r>
              <a:rPr lang="de-DE" sz="2200" dirty="0"/>
              <a:t>Gesamtschule Hürth</a:t>
            </a:r>
          </a:p>
          <a:p>
            <a:pPr marL="0" lvl="2" indent="0">
              <a:spcBef>
                <a:spcPts val="1000"/>
              </a:spcBef>
              <a:buNone/>
            </a:pPr>
            <a:r>
              <a:rPr lang="de-DE" sz="2200" dirty="0"/>
              <a:t>    Gute Lern- und Leistungsaufgaben weiterentwickeln. </a:t>
            </a:r>
          </a:p>
          <a:p>
            <a:pPr marL="228600" lvl="2">
              <a:spcBef>
                <a:spcPts val="1000"/>
              </a:spcBef>
            </a:pPr>
            <a:endParaRPr lang="de-DE" sz="1800" dirty="0"/>
          </a:p>
          <a:p>
            <a:pPr marL="228600" lvl="2">
              <a:spcBef>
                <a:spcPts val="1000"/>
              </a:spcBef>
            </a:pPr>
            <a:endParaRPr lang="de-DE" sz="1800" dirty="0"/>
          </a:p>
          <a:p>
            <a:pPr marL="228600" lvl="2">
              <a:spcBef>
                <a:spcPts val="1000"/>
              </a:spcBef>
            </a:pPr>
            <a:endParaRPr lang="de-DE" sz="1800" dirty="0"/>
          </a:p>
          <a:p>
            <a:pPr marL="228600" lvl="2">
              <a:spcBef>
                <a:spcPts val="1000"/>
              </a:spcBef>
            </a:pPr>
            <a:endParaRPr lang="de-DE" sz="1800" dirty="0"/>
          </a:p>
          <a:p>
            <a:pPr marL="228600" lvl="2">
              <a:spcBef>
                <a:spcPts val="1000"/>
              </a:spcBef>
            </a:pPr>
            <a:endParaRPr lang="de-DE" sz="1800" dirty="0"/>
          </a:p>
          <a:p>
            <a:pPr marL="228600" lvl="2">
              <a:spcBef>
                <a:spcPts val="1000"/>
              </a:spcBef>
            </a:pPr>
            <a:endParaRPr lang="de-DE" sz="1800" dirty="0"/>
          </a:p>
          <a:p>
            <a:pPr marL="228600" lvl="2">
              <a:spcBef>
                <a:spcPts val="1000"/>
              </a:spcBef>
            </a:pPr>
            <a:endParaRPr lang="de-DE" sz="1800" dirty="0"/>
          </a:p>
          <a:p>
            <a:pPr marL="228600" lvl="2">
              <a:spcBef>
                <a:spcPts val="1000"/>
              </a:spcBef>
            </a:pPr>
            <a:endParaRPr lang="de-DE" sz="1800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11" name="Mikro.jpg" descr="Mik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021" y="875560"/>
            <a:ext cx="2193129" cy="1462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.jpeg" descr="imag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92" y="0"/>
            <a:ext cx="2387600" cy="1084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020" y="173946"/>
            <a:ext cx="2095985" cy="95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64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020" y="173946"/>
            <a:ext cx="2095985" cy="952610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360000" y="864000"/>
            <a:ext cx="8352928" cy="82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>
              <a:cs typeface="BentonSans-Medium" panose="02000603040000020004" pitchFamily="2" charset="0"/>
            </a:endParaRPr>
          </a:p>
        </p:txBody>
      </p:sp>
      <p:pic>
        <p:nvPicPr>
          <p:cNvPr id="6" name="Inhaltsplatzhalter 4"/>
          <p:cNvPicPr>
            <a:picLocks noGrp="1" noChangeAspect="1"/>
          </p:cNvPicPr>
          <p:nvPr/>
        </p:nvPicPr>
        <p:blipFill>
          <a:blip r:embed="rId4"/>
          <a:srcRect t="-83067" b="-83067"/>
          <a:stretch>
            <a:fillRect/>
          </a:stretch>
        </p:blipFill>
        <p:spPr>
          <a:xfrm>
            <a:off x="8883445" y="2813463"/>
            <a:ext cx="3308555" cy="5500452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60000" y="1200415"/>
            <a:ext cx="10476247" cy="3724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dirty="0"/>
              <a:t>Motivation/Ziel des Tages</a:t>
            </a:r>
          </a:p>
          <a:p>
            <a:endParaRPr lang="de-DE" sz="2400" dirty="0"/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de-DE" sz="2400" i="1" dirty="0"/>
              <a:t>Das Netzwerk kennenlernen.</a:t>
            </a:r>
            <a:endParaRPr lang="de-DE" sz="2400" dirty="0"/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de-DE" sz="2400" i="1" dirty="0"/>
              <a:t>Praktische und konkrete Einblicke gewinnen.</a:t>
            </a:r>
            <a:endParaRPr lang="de-DE" sz="2400" dirty="0"/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de-DE" sz="2400" i="1" dirty="0"/>
              <a:t>Menschen und ihre Netzwerkarbeit erleben.</a:t>
            </a: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i="1" dirty="0" err="1"/>
              <a:t>Sich</a:t>
            </a:r>
            <a:r>
              <a:rPr lang="en-US" sz="2400" i="1" dirty="0"/>
              <a:t> </a:t>
            </a:r>
            <a:r>
              <a:rPr lang="en-US" sz="2400" i="1" dirty="0" err="1"/>
              <a:t>zu</a:t>
            </a:r>
            <a:r>
              <a:rPr lang="en-US" sz="2400" i="1" dirty="0"/>
              <a:t> </a:t>
            </a:r>
            <a:r>
              <a:rPr lang="en-US" sz="2400" i="1" dirty="0" err="1"/>
              <a:t>Schulentwicklungsthemen</a:t>
            </a:r>
            <a:r>
              <a:rPr lang="en-US" sz="2400" i="1" dirty="0"/>
              <a:t> </a:t>
            </a:r>
            <a:r>
              <a:rPr lang="en-US" sz="2400" i="1" dirty="0" err="1"/>
              <a:t>austauschen</a:t>
            </a:r>
            <a:r>
              <a:rPr lang="en-US" sz="2400" i="1" dirty="0"/>
              <a:t> und </a:t>
            </a:r>
            <a:r>
              <a:rPr lang="en-US" sz="2400" i="1" dirty="0" err="1"/>
              <a:t>vernetzen</a:t>
            </a:r>
            <a:r>
              <a:rPr lang="en-US" sz="2400" i="1" dirty="0"/>
              <a:t>.</a:t>
            </a: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i="1" dirty="0" err="1"/>
              <a:t>Erste</a:t>
            </a:r>
            <a:r>
              <a:rPr lang="en-US" sz="2400" i="1" dirty="0"/>
              <a:t> </a:t>
            </a:r>
            <a:r>
              <a:rPr lang="en-US" sz="2400" i="1" dirty="0" err="1"/>
              <a:t>Vereinbarungen</a:t>
            </a:r>
            <a:r>
              <a:rPr lang="en-US" sz="2400" i="1" dirty="0"/>
              <a:t> </a:t>
            </a:r>
            <a:r>
              <a:rPr lang="en-US" sz="2400" i="1" dirty="0" err="1"/>
              <a:t>für</a:t>
            </a:r>
            <a:r>
              <a:rPr lang="en-US" sz="2400" i="1" dirty="0"/>
              <a:t> </a:t>
            </a:r>
            <a:r>
              <a:rPr lang="en-US" sz="2400" i="1" dirty="0" err="1"/>
              <a:t>eine</a:t>
            </a:r>
            <a:r>
              <a:rPr lang="en-US" sz="2400" i="1" dirty="0"/>
              <a:t> </a:t>
            </a:r>
            <a:r>
              <a:rPr lang="en-US" sz="2400" i="1" dirty="0" err="1"/>
              <a:t>nachhaltige</a:t>
            </a:r>
            <a:r>
              <a:rPr lang="en-US" sz="2400" i="1" dirty="0"/>
              <a:t> </a:t>
            </a:r>
            <a:r>
              <a:rPr lang="en-US" sz="2400" i="1" dirty="0" err="1"/>
              <a:t>Weiterarbeit</a:t>
            </a:r>
            <a:r>
              <a:rPr lang="en-US" sz="2400" i="1" dirty="0"/>
              <a:t> </a:t>
            </a:r>
            <a:r>
              <a:rPr lang="en-US" sz="2400" i="1" dirty="0" err="1"/>
              <a:t>treffen</a:t>
            </a:r>
            <a:r>
              <a:rPr lang="en-US" sz="2400" i="1" dirty="0"/>
              <a:t>. </a:t>
            </a:r>
            <a:endParaRPr lang="de-DE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200" dirty="0"/>
          </a:p>
        </p:txBody>
      </p:sp>
      <p:pic>
        <p:nvPicPr>
          <p:cNvPr id="8" name="Picture 2" descr="H:\abt4\Themen\42_FB_IFoe\Büro\Logos\Zukunftsschule Logo RGB300dpi26c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9" y="334127"/>
            <a:ext cx="2195062" cy="67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38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9. Regionaltagung LIFE – Learning in future environments"/>
          <p:cNvSpPr txBox="1">
            <a:spLocks noGrp="1"/>
          </p:cNvSpPr>
          <p:nvPr>
            <p:ph type="ctrTitle" idx="4294967295"/>
          </p:nvPr>
        </p:nvSpPr>
        <p:spPr>
          <a:xfrm>
            <a:off x="1657350" y="668338"/>
            <a:ext cx="8351838" cy="8286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de-DE" sz="2700" b="1" dirty="0">
                <a:latin typeface="+mn-lt"/>
              </a:rPr>
              <a:t>Wie geht‘s weiter?</a:t>
            </a:r>
            <a:r>
              <a:rPr lang="de-DE" dirty="0"/>
              <a:t/>
            </a:r>
            <a:br>
              <a:rPr lang="de-DE" dirty="0"/>
            </a:br>
            <a:endParaRPr dirty="0"/>
          </a:p>
        </p:txBody>
      </p:sp>
      <p:pic>
        <p:nvPicPr>
          <p:cNvPr id="112" name="image.jpeg" descr="imag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88" y="0"/>
            <a:ext cx="2387600" cy="108426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Tabelle"/>
          <p:cNvGraphicFramePr/>
          <p:nvPr>
            <p:extLst>
              <p:ext uri="{D42A27DB-BD31-4B8C-83A1-F6EECF244321}">
                <p14:modId xmlns:p14="http://schemas.microsoft.com/office/powerpoint/2010/main" val="3198438366"/>
              </p:ext>
            </p:extLst>
          </p:nvPr>
        </p:nvGraphicFramePr>
        <p:xfrm>
          <a:off x="2359151" y="1497014"/>
          <a:ext cx="7484759" cy="4414056"/>
        </p:xfrm>
        <a:graphic>
          <a:graphicData uri="http://schemas.openxmlformats.org/drawingml/2006/table">
            <a:tbl>
              <a:tblPr/>
              <a:tblGrid>
                <a:gridCol w="1591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3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47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dirty="0" err="1">
                          <a:sym typeface="Helvetica"/>
                        </a:rPr>
                        <a:t>Zeit</a:t>
                      </a:r>
                      <a:endParaRPr b="1" dirty="0">
                        <a:sym typeface="Helvetica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dirty="0">
                          <a:sym typeface="Helvetica"/>
                        </a:rPr>
                        <a:t>Programm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73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de-DE" dirty="0">
                          <a:sym typeface="Helvetica"/>
                        </a:rPr>
                        <a:t>11:45</a:t>
                      </a:r>
                      <a:r>
                        <a:rPr dirty="0">
                          <a:sym typeface="Helvetica"/>
                        </a:rPr>
                        <a:t> Uhr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Gallery </a:t>
                      </a:r>
                      <a:r>
                        <a:rPr lang="de-DE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Walk</a:t>
                      </a: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Sichten und Staunen im Museumsrundgang </a:t>
                      </a:r>
                      <a:r>
                        <a:rPr lang="de-DE" sz="1800" b="1" kern="1200" dirty="0">
                          <a:solidFill>
                            <a:srgbClr val="0095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Altbau OG</a:t>
                      </a:r>
                      <a:endParaRPr lang="de-D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44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dirty="0">
                          <a:sym typeface="Helvetica"/>
                        </a:rPr>
                        <a:t>12:30 </a:t>
                      </a:r>
                      <a:r>
                        <a:rPr lang="en-US" dirty="0" err="1">
                          <a:sym typeface="Helvetica"/>
                        </a:rPr>
                        <a:t>Uhr</a:t>
                      </a:r>
                      <a:endParaRPr dirty="0">
                        <a:sym typeface="Helvetica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Blitzlicht-Runde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8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Barcamp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– Neue Netzwerkthemen gesucht! </a:t>
                      </a:r>
                      <a:r>
                        <a:rPr lang="de-DE" sz="1800" b="1" kern="1200" dirty="0">
                          <a:solidFill>
                            <a:srgbClr val="0095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Aula</a:t>
                      </a:r>
                      <a:endParaRPr lang="de-DE" b="1" dirty="0">
                        <a:solidFill>
                          <a:srgbClr val="00953F"/>
                        </a:solidFill>
                        <a:sym typeface="Helvetica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2135712685"/>
                  </a:ext>
                </a:extLst>
              </a:tr>
              <a:tr h="58647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>
                          <a:sym typeface="Helvetica"/>
                        </a:rPr>
                        <a:t>1</a:t>
                      </a:r>
                      <a:r>
                        <a:rPr lang="de-DE" dirty="0">
                          <a:sym typeface="Helvetica"/>
                        </a:rPr>
                        <a:t>3</a:t>
                      </a:r>
                      <a:r>
                        <a:rPr dirty="0">
                          <a:sym typeface="Helvetica"/>
                        </a:rPr>
                        <a:t>:</a:t>
                      </a:r>
                      <a:r>
                        <a:rPr lang="de-DE" dirty="0">
                          <a:sym typeface="Helvetica"/>
                        </a:rPr>
                        <a:t>00</a:t>
                      </a:r>
                      <a:r>
                        <a:rPr lang="de-DE" baseline="0" dirty="0">
                          <a:sym typeface="Helvetica"/>
                        </a:rPr>
                        <a:t> </a:t>
                      </a:r>
                      <a:r>
                        <a:rPr dirty="0">
                          <a:sym typeface="Helvetica"/>
                        </a:rPr>
                        <a:t>Uhr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Themen-</a:t>
                      </a:r>
                      <a:r>
                        <a:rPr lang="de-DE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Matching</a:t>
                      </a:r>
                      <a:r>
                        <a:rPr lang="de-DE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 </a:t>
                      </a: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Mittagspause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kern="1200" dirty="0">
                          <a:solidFill>
                            <a:srgbClr val="0095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Aula</a:t>
                      </a:r>
                      <a:endParaRPr lang="de-DE" b="1" dirty="0">
                        <a:solidFill>
                          <a:srgbClr val="00953F"/>
                        </a:solidFill>
                        <a:sym typeface="Helvetica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50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dirty="0">
                          <a:sym typeface="Helvetica"/>
                        </a:rPr>
                        <a:t>13:30 </a:t>
                      </a:r>
                      <a:r>
                        <a:rPr lang="en-US" dirty="0" err="1">
                          <a:sym typeface="Helvetica"/>
                        </a:rPr>
                        <a:t>Uhr</a:t>
                      </a:r>
                      <a:endParaRPr dirty="0">
                        <a:sym typeface="Helvetica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Netzwerken I und II (je</a:t>
                      </a:r>
                      <a:r>
                        <a:rPr lang="de-DE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Min.) </a:t>
                      </a:r>
                      <a:r>
                        <a:rPr lang="de-DE" sz="1800" b="1" kern="1200" dirty="0">
                          <a:solidFill>
                            <a:srgbClr val="0095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Aula, Altbau EG und OG</a:t>
                      </a:r>
                      <a:endParaRPr lang="de-DE" dirty="0">
                        <a:solidFill>
                          <a:srgbClr val="00953F"/>
                        </a:solidFill>
                        <a:sym typeface="Helvetica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4065013966"/>
                  </a:ext>
                </a:extLst>
              </a:tr>
              <a:tr h="58647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de-DE" dirty="0">
                          <a:sym typeface="Helvetica"/>
                        </a:rPr>
                        <a:t>14:45 Uhr</a:t>
                      </a:r>
                      <a:endParaRPr dirty="0">
                        <a:sym typeface="Helvetica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dirty="0">
                          <a:sym typeface="Helvetica"/>
                        </a:rPr>
                        <a:t>Evaluation </a:t>
                      </a:r>
                      <a:r>
                        <a:rPr lang="de-DE" sz="1800" b="1" kern="1200" dirty="0">
                          <a:solidFill>
                            <a:srgbClr val="0095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Aula</a:t>
                      </a:r>
                      <a:endParaRPr lang="de-DE" b="1" dirty="0">
                        <a:solidFill>
                          <a:srgbClr val="00953F"/>
                        </a:solidFill>
                        <a:sym typeface="Helvetica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647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de-DE" dirty="0">
                          <a:sym typeface="Helvetica"/>
                        </a:rPr>
                        <a:t>15:00 Uhr</a:t>
                      </a:r>
                      <a:endParaRPr dirty="0">
                        <a:sym typeface="Helvetica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de-DE" i="0" dirty="0">
                          <a:sym typeface="Helvetica"/>
                        </a:rPr>
                        <a:t>Ende</a:t>
                      </a:r>
                      <a:endParaRPr i="0" dirty="0">
                        <a:sym typeface="Helvetica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90777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chim Eckstein…"/>
          <p:cNvSpPr txBox="1">
            <a:spLocks noGrp="1"/>
          </p:cNvSpPr>
          <p:nvPr>
            <p:ph type="subTitle" idx="4294967295"/>
          </p:nvPr>
        </p:nvSpPr>
        <p:spPr>
          <a:xfrm>
            <a:off x="342900" y="1760538"/>
            <a:ext cx="7165975" cy="4606925"/>
          </a:xfrm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3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Geschwister-Scholl-</a:t>
            </a:r>
            <a:r>
              <a:rPr lang="en-US" sz="36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Realschule</a:t>
            </a:r>
            <a:endParaRPr lang="en-US" sz="3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US" sz="36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Schulleitungsteam</a:t>
            </a:r>
            <a:endParaRPr lang="en-US" sz="3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US" sz="3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Patricia </a:t>
            </a:r>
            <a:r>
              <a:rPr lang="en-US" sz="3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Reisyan</a:t>
            </a:r>
            <a:endParaRPr lang="de-DE" sz="3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Anne Blank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Ralf </a:t>
            </a:r>
            <a:r>
              <a:rPr lang="en-US" sz="3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Merschkötter</a:t>
            </a:r>
            <a:endParaRPr lang="en-US" sz="3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Daniela </a:t>
            </a:r>
            <a:r>
              <a:rPr lang="en-US" sz="36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Saenger</a:t>
            </a:r>
            <a:endParaRPr lang="en-US" sz="3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US" sz="3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5" name="image.jpeg" descr="imag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93" y="115888"/>
            <a:ext cx="2387600" cy="1084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 1" descr="hello-2015466_128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328" y="2755038"/>
            <a:ext cx="4705570" cy="202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2634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5367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200" b="1" dirty="0">
                <a:latin typeface="+mn-lt"/>
              </a:rPr>
              <a:t>Sichten und Staunen im Museumsgang –</a:t>
            </a:r>
            <a:br>
              <a:rPr lang="de-DE" sz="3200" b="1" dirty="0">
                <a:latin typeface="+mn-lt"/>
              </a:rPr>
            </a:br>
            <a:r>
              <a:rPr lang="de-DE" sz="3200" b="1" dirty="0">
                <a:latin typeface="+mn-lt"/>
              </a:rPr>
              <a:t>8 Referenzschulen stellen ihre Netzwerkhemen aus!</a:t>
            </a:r>
            <a:br>
              <a:rPr lang="de-DE" sz="3200" b="1" dirty="0">
                <a:latin typeface="+mn-lt"/>
              </a:rPr>
            </a:br>
            <a:r>
              <a:rPr lang="de-DE" sz="3200" b="1" dirty="0">
                <a:latin typeface="+mn-lt"/>
              </a:rPr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3153" y="2289746"/>
            <a:ext cx="11758645" cy="435133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Netzwerkpartner:innen </a:t>
            </a:r>
            <a:r>
              <a:rPr lang="en-US" dirty="0" err="1"/>
              <a:t>gesucht</a:t>
            </a:r>
            <a:r>
              <a:rPr lang="en-US" dirty="0"/>
              <a:t>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Einblicke</a:t>
            </a:r>
            <a:r>
              <a:rPr lang="en-US" dirty="0"/>
              <a:t> in </a:t>
            </a:r>
            <a:r>
              <a:rPr lang="en-US" dirty="0" err="1"/>
              <a:t>bestehende</a:t>
            </a:r>
            <a:r>
              <a:rPr lang="en-US" dirty="0"/>
              <a:t> </a:t>
            </a:r>
            <a:r>
              <a:rPr lang="en-US" dirty="0" err="1"/>
              <a:t>Netzwerke</a:t>
            </a:r>
            <a:r>
              <a:rPr lang="en-US" dirty="0"/>
              <a:t> </a:t>
            </a:r>
            <a:r>
              <a:rPr lang="en-US" dirty="0" err="1"/>
              <a:t>gewinnen</a:t>
            </a:r>
            <a:r>
              <a:rPr lang="en-US" dirty="0"/>
              <a:t>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konkret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erfahrenen</a:t>
            </a:r>
            <a:r>
              <a:rPr lang="en-US" dirty="0"/>
              <a:t> </a:t>
            </a:r>
            <a:r>
              <a:rPr lang="en-US" dirty="0" err="1"/>
              <a:t>Netzwerker:innen</a:t>
            </a:r>
            <a:r>
              <a:rPr lang="en-US" dirty="0"/>
              <a:t> der </a:t>
            </a:r>
            <a:r>
              <a:rPr lang="en-US" dirty="0" err="1"/>
              <a:t>Referenzschulen</a:t>
            </a:r>
            <a:r>
              <a:rPr lang="en-US" dirty="0"/>
              <a:t> </a:t>
            </a:r>
            <a:r>
              <a:rPr lang="en-US" dirty="0" err="1"/>
              <a:t>austauschen</a:t>
            </a:r>
            <a:r>
              <a:rPr lang="en-US" dirty="0"/>
              <a:t>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Interesse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Beitritt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Netzwerk</a:t>
            </a:r>
            <a:r>
              <a:rPr lang="en-US" dirty="0"/>
              <a:t> </a:t>
            </a:r>
            <a:r>
              <a:rPr lang="en-US" dirty="0" err="1"/>
              <a:t>bekunden</a:t>
            </a:r>
            <a:r>
              <a:rPr lang="en-US" dirty="0"/>
              <a:t>!</a:t>
            </a:r>
          </a:p>
          <a:p>
            <a:pPr marL="457200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400" dirty="0"/>
              <a:t>				</a:t>
            </a:r>
            <a:r>
              <a:rPr lang="de-DE" b="1" dirty="0"/>
              <a:t>45 Minuten im Altbau (OG)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b="1" dirty="0"/>
              <a:t>Call </a:t>
            </a:r>
            <a:r>
              <a:rPr lang="de-DE" sz="2400" b="1" dirty="0" err="1"/>
              <a:t>to</a:t>
            </a:r>
            <a:r>
              <a:rPr lang="de-DE" sz="2400" b="1" dirty="0"/>
              <a:t> </a:t>
            </a:r>
            <a:r>
              <a:rPr lang="de-DE" sz="2400" b="1" dirty="0" err="1"/>
              <a:t>action</a:t>
            </a:r>
            <a:r>
              <a:rPr lang="de-DE" sz="2400" dirty="0"/>
              <a:t>: Ist ein Thema dabei, das sich mit Ihren schulischen Bedarfen deckt? Vernetzen Sie sich!</a:t>
            </a:r>
          </a:p>
          <a:p>
            <a:pPr marL="0" indent="0">
              <a:buNone/>
            </a:pPr>
            <a:r>
              <a:rPr lang="de-DE" sz="2400" dirty="0"/>
              <a:t>                          Nach der Mittagspause ist weiteres Netzwerken in zwei Austauschphasen möglich!</a:t>
            </a:r>
          </a:p>
        </p:txBody>
      </p:sp>
      <p:pic>
        <p:nvPicPr>
          <p:cNvPr id="4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020" y="173946"/>
            <a:ext cx="2095985" cy="952610"/>
          </a:xfrm>
          <a:prstGeom prst="rect">
            <a:avLst/>
          </a:prstGeom>
        </p:spPr>
      </p:pic>
      <p:pic>
        <p:nvPicPr>
          <p:cNvPr id="5" name="Picture 2" descr="H:\abt4\Themen\42_FB_IFoe\Büro\Logos\Zukunftsschule Logo RGB300dpi26c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9" y="334127"/>
            <a:ext cx="2195062" cy="67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608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653873"/>
              </p:ext>
            </p:extLst>
          </p:nvPr>
        </p:nvGraphicFramePr>
        <p:xfrm>
          <a:off x="2681910" y="445575"/>
          <a:ext cx="7117983" cy="6318378"/>
        </p:xfrm>
        <a:graphic>
          <a:graphicData uri="http://schemas.openxmlformats.org/drawingml/2006/table">
            <a:tbl>
              <a:tblPr firstRow="1" firstCol="1" bandRow="1"/>
              <a:tblGrid>
                <a:gridCol w="1126082">
                  <a:extLst>
                    <a:ext uri="{9D8B030D-6E8A-4147-A177-3AD203B41FA5}">
                      <a16:colId xmlns:a16="http://schemas.microsoft.com/office/drawing/2014/main" val="2285857826"/>
                    </a:ext>
                  </a:extLst>
                </a:gridCol>
                <a:gridCol w="2175416">
                  <a:extLst>
                    <a:ext uri="{9D8B030D-6E8A-4147-A177-3AD203B41FA5}">
                      <a16:colId xmlns:a16="http://schemas.microsoft.com/office/drawing/2014/main" val="384377320"/>
                    </a:ext>
                  </a:extLst>
                </a:gridCol>
                <a:gridCol w="3816485">
                  <a:extLst>
                    <a:ext uri="{9D8B030D-6E8A-4147-A177-3AD203B41FA5}">
                      <a16:colId xmlns:a16="http://schemas.microsoft.com/office/drawing/2014/main" val="707965936"/>
                    </a:ext>
                  </a:extLst>
                </a:gridCol>
              </a:tblGrid>
              <a:tr h="286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Raum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30" marR="4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Schule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30" marR="4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Netzwerkthema 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30" marR="4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158632"/>
                  </a:ext>
                </a:extLst>
              </a:tr>
              <a:tr h="4129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A101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30" marR="4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Dietrich-Bonhoeffer-Gymnasium, Wiehl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30" marR="4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Beratungsnetzwerk 2.0: Psychische Störungen/Mobbing &amp; Diskriminierung/Sucht und Gewalterfahrungen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30" marR="4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923472"/>
                  </a:ext>
                </a:extLst>
              </a:tr>
              <a:tr h="428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A101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30" marR="4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Gesamtschule Bergheim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30" marR="4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Individuelle Förderung in der Oberstufe durch Projektkurse und Soft-Skills-Workshops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30" marR="4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646266"/>
                  </a:ext>
                </a:extLst>
              </a:tr>
              <a:tr h="401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A103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30" marR="4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Paul-Julius-Reuter-Berufskolleg, Aachen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30" marR="4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Sicherung des individuellen Schulerfolgs durch die Entwicklung der sozialen und persönlichen Kompetenzen 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30" marR="4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798801"/>
                  </a:ext>
                </a:extLst>
              </a:tr>
              <a:tr h="259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A108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30" marR="4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Gesamtschule Mechernich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30" marR="4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Authentische Lernleistungen und alternative Prüfungsformate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30" marR="4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61054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A108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30" marR="4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Grundschule Rheinschule, Wesseling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30" marR="4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Die Rheinschule als Lernlandschaft nutzen – BNE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30" marR="4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82357"/>
                  </a:ext>
                </a:extLst>
              </a:tr>
              <a:tr h="3612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A103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30" marR="4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Geschwister-Scholl-Realschule, Köln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30" marR="4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Förderung der Selbstwirksamkeit—Erweiterung persönlicher Future Skills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30" marR="4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558406"/>
                  </a:ext>
                </a:extLst>
              </a:tr>
              <a:tr h="6719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A110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30" marR="4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Gesamtschule Leverkusen Schlebusch &amp; Gesamtschule Aachen IV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30" marR="4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Lernzeiten in der Sek I stärken 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vor dem Hintergrund digitaler Lernsettings und erforderlicher Zukunftskompetenzen  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30" marR="4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944979"/>
                  </a:ext>
                </a:extLst>
              </a:tr>
              <a:tr h="928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A110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30" marR="4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Ferdinand Franz </a:t>
                      </a:r>
                      <a:r>
                        <a:rPr lang="de-DE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Wallraf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Gymnasium, Köln 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30" marR="4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Begabungsförderung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30" marR="40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653236"/>
                  </a:ext>
                </a:extLst>
              </a:tr>
            </a:tbl>
          </a:graphicData>
        </a:graphic>
      </p:graphicFrame>
      <p:pic>
        <p:nvPicPr>
          <p:cNvPr id="3" name="Picture 2" descr="H:\abt4\Themen\42_FB_IFoe\Büro\Logos\Zukunftsschule Logo RGB300dpi26c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9" y="334127"/>
            <a:ext cx="2323610" cy="71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885" y="173945"/>
            <a:ext cx="2142804" cy="97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58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11639" y="4355844"/>
            <a:ext cx="10076314" cy="385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Realschule           Hauptschule           Grundschule         Berufskolleg         Gymnasium         Förderschule</a:t>
            </a:r>
            <a:endParaRPr lang="de-DE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:\abt4\Themen\42_FB_IFoe\Büro\Logos\Zukunftsschule Logo RGB300dpi26c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9" y="334127"/>
            <a:ext cx="2195062" cy="67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020" y="173946"/>
            <a:ext cx="2095985" cy="952610"/>
          </a:xfrm>
          <a:prstGeom prst="rect">
            <a:avLst/>
          </a:prstGeom>
        </p:spPr>
      </p:pic>
      <p:pic>
        <p:nvPicPr>
          <p:cNvPr id="6" name="Bild 5" descr="IMG_0030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" t="36629" r="4782" b="32110"/>
          <a:stretch/>
        </p:blipFill>
        <p:spPr>
          <a:xfrm rot="10800000">
            <a:off x="1136063" y="1614434"/>
            <a:ext cx="9802360" cy="255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50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01990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3200" b="1" dirty="0">
                <a:latin typeface="+mn-lt"/>
              </a:rPr>
              <a:t>Blitzlicht-Runde:</a:t>
            </a:r>
            <a:br>
              <a:rPr lang="de-DE" sz="3200" b="1" dirty="0">
                <a:latin typeface="+mn-lt"/>
              </a:rPr>
            </a:br>
            <a:r>
              <a:rPr lang="de-DE" sz="3200" b="1" dirty="0">
                <a:latin typeface="+mn-lt"/>
              </a:rPr>
              <a:t>Neue Netzwerkthemen gesucht!</a:t>
            </a:r>
            <a:br>
              <a:rPr lang="de-DE" sz="3200" b="1" dirty="0">
                <a:latin typeface="+mn-lt"/>
              </a:rPr>
            </a:br>
            <a:endParaRPr lang="de-DE" sz="32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991531"/>
            <a:ext cx="10515600" cy="4351338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de-DE" b="1" dirty="0"/>
              <a:t>Murmel-/</a:t>
            </a:r>
            <a:r>
              <a:rPr lang="de-DE" b="1" dirty="0" err="1"/>
              <a:t>Thinkphase</a:t>
            </a:r>
            <a:r>
              <a:rPr lang="de-DE" dirty="0"/>
              <a:t>: </a:t>
            </a:r>
            <a:r>
              <a:rPr lang="de-DE" sz="3600" dirty="0"/>
              <a:t>Welche Themen bewegen Sie?</a:t>
            </a:r>
          </a:p>
          <a:p>
            <a:pPr marL="742950" indent="-742950">
              <a:buAutoNum type="arabicPeriod"/>
            </a:pPr>
            <a:r>
              <a:rPr lang="de-DE" b="1" dirty="0"/>
              <a:t>Themen geben:</a:t>
            </a:r>
            <a:endParaRPr lang="de-DE" dirty="0"/>
          </a:p>
          <a:p>
            <a:pPr lvl="1">
              <a:lnSpc>
                <a:spcPct val="130000"/>
              </a:lnSpc>
            </a:pPr>
            <a:r>
              <a:rPr lang="de-DE" sz="2800" dirty="0">
                <a:cs typeface="Calibri"/>
              </a:rPr>
              <a:t>1,5 Minuten: Stellen Sie kurz ihr </a:t>
            </a:r>
            <a:r>
              <a:rPr lang="de-DE" sz="2800" b="1" dirty="0">
                <a:cs typeface="Calibri"/>
              </a:rPr>
              <a:t>Thema</a:t>
            </a:r>
            <a:r>
              <a:rPr lang="de-DE" sz="2800" dirty="0">
                <a:cs typeface="Calibri"/>
              </a:rPr>
              <a:t> oder Ihre </a:t>
            </a:r>
            <a:r>
              <a:rPr lang="de-DE" sz="2800" b="1" dirty="0">
                <a:cs typeface="Calibri"/>
              </a:rPr>
              <a:t>Fragestellung </a:t>
            </a:r>
            <a:r>
              <a:rPr lang="de-DE" sz="2800" dirty="0">
                <a:cs typeface="Calibri"/>
              </a:rPr>
              <a:t>vor.</a:t>
            </a:r>
          </a:p>
          <a:p>
            <a:pPr lvl="1"/>
            <a:r>
              <a:rPr lang="de-DE" sz="2800" dirty="0"/>
              <a:t>Es ist keine Expertise Ihrerseits notwendig!</a:t>
            </a:r>
          </a:p>
          <a:p>
            <a:pPr lvl="1"/>
            <a:r>
              <a:rPr lang="de-DE" sz="2800" dirty="0" err="1"/>
              <a:t>Tandem-Partner:in</a:t>
            </a:r>
            <a:r>
              <a:rPr lang="de-DE" sz="2800" dirty="0"/>
              <a:t> für die 2. Netzwerkphase gesucht!</a:t>
            </a:r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020" y="173946"/>
            <a:ext cx="2095985" cy="952610"/>
          </a:xfrm>
          <a:prstGeom prst="rect">
            <a:avLst/>
          </a:prstGeom>
        </p:spPr>
      </p:pic>
      <p:pic>
        <p:nvPicPr>
          <p:cNvPr id="6" name="Picture 2" descr="H:\abt4\Themen\42_FB_IFoe\Büro\Logos\Zukunftsschule Logo RGB300dpi26c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9" y="334127"/>
            <a:ext cx="2195062" cy="67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6" descr="mic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298" y="5133079"/>
            <a:ext cx="2605702" cy="172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08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673" y="149888"/>
            <a:ext cx="10515600" cy="1325563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de-DE" sz="2400" b="1" dirty="0">
                <a:latin typeface="+mn-lt"/>
              </a:rPr>
              <a:t>Netzwerken I und II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27437" y="1072294"/>
            <a:ext cx="10515600" cy="4351338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de-DE" sz="2000" b="1" dirty="0"/>
              <a:t>Was? Netzwerken in zwei Phasen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b="1" dirty="0"/>
              <a:t>Wo?</a:t>
            </a:r>
          </a:p>
          <a:p>
            <a:pPr lvl="1">
              <a:lnSpc>
                <a:spcPct val="100000"/>
              </a:lnSpc>
            </a:pPr>
            <a:r>
              <a:rPr lang="de-DE" sz="2000" dirty="0"/>
              <a:t>Neue Netzwerke: Aula und EG Altbau (A013), kleine Räume OG Altbau</a:t>
            </a:r>
          </a:p>
          <a:p>
            <a:pPr lvl="1">
              <a:lnSpc>
                <a:spcPct val="100000"/>
              </a:lnSpc>
            </a:pPr>
            <a:r>
              <a:rPr lang="de-DE" sz="2000" dirty="0"/>
              <a:t>Bestehende Netzwerke (Gallery </a:t>
            </a:r>
            <a:r>
              <a:rPr lang="de-DE" sz="2000" dirty="0" err="1"/>
              <a:t>Walk</a:t>
            </a:r>
            <a:r>
              <a:rPr lang="de-DE" sz="2000" dirty="0"/>
              <a:t>): Altbau OG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b="1" dirty="0"/>
              <a:t>How </a:t>
            </a:r>
            <a:r>
              <a:rPr lang="de-DE" sz="2000" b="1" dirty="0" err="1"/>
              <a:t>to</a:t>
            </a:r>
            <a:r>
              <a:rPr lang="de-DE" sz="2000" b="1" dirty="0"/>
              <a:t> </a:t>
            </a:r>
            <a:r>
              <a:rPr lang="de-DE" sz="2000" b="1" dirty="0" err="1"/>
              <a:t>match</a:t>
            </a:r>
            <a:r>
              <a:rPr lang="de-DE" sz="2000" b="1" dirty="0"/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dirty="0"/>
              <a:t>Es gibt zwei Netzwerkphasen! Tragen Sie sich für zwei Themen Ihrer Wahl ein! Sie finden hier auch noch einmal die Themen aus dem Gallery </a:t>
            </a:r>
            <a:r>
              <a:rPr lang="de-DE" sz="2000" dirty="0" err="1"/>
              <a:t>Walk</a:t>
            </a:r>
            <a:r>
              <a:rPr lang="de-DE" sz="2000" dirty="0"/>
              <a:t>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b="1" i="1" dirty="0"/>
              <a:t>Call </a:t>
            </a:r>
            <a:r>
              <a:rPr lang="de-DE" sz="2000" b="1" i="1" dirty="0" err="1"/>
              <a:t>to</a:t>
            </a:r>
            <a:r>
              <a:rPr lang="de-DE" sz="2000" b="1" i="1" dirty="0"/>
              <a:t> </a:t>
            </a:r>
            <a:r>
              <a:rPr lang="de-DE" sz="2000" b="1" i="1" dirty="0" err="1"/>
              <a:t>action</a:t>
            </a:r>
            <a:r>
              <a:rPr lang="de-DE" sz="2000" b="1" i="1" dirty="0"/>
              <a:t>: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de-DE" sz="2000" dirty="0"/>
              <a:t>Tauschen Sie sich zu mindestens zwei Themen aus!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de-DE" sz="2000" dirty="0"/>
              <a:t>Nutzen Sie gerne für das Netzwerken die </a:t>
            </a:r>
            <a:r>
              <a:rPr lang="de-DE" sz="2000" dirty="0" err="1"/>
              <a:t>Pavazo</a:t>
            </a:r>
            <a:r>
              <a:rPr lang="de-DE" sz="2000" dirty="0"/>
              <a:t>-Methode (Produkt, Zielorientierung, Anreize).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de-DE" sz="2000" dirty="0"/>
              <a:t>Treffen Sie Verabredungen zur Weiterarbeit.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de-DE" sz="2000" dirty="0"/>
              <a:t>Hinterlegen Sie Ihre Kontaktdaten in den jeweiligen Räumen, wenn Sie sich über die Veranstaltung hinaus vernetzen möchten. Im Anschluss werden Mailverteiler erstellt!</a:t>
            </a:r>
          </a:p>
          <a:p>
            <a:pPr marL="0" lvl="0" indent="0">
              <a:buNone/>
            </a:pPr>
            <a:endParaRPr lang="de-DE" sz="1800" dirty="0"/>
          </a:p>
          <a:p>
            <a:endParaRPr lang="de-DE" sz="1800" dirty="0"/>
          </a:p>
        </p:txBody>
      </p:sp>
      <p:pic>
        <p:nvPicPr>
          <p:cNvPr id="6" name="Picture 2" descr="H:\abt4\Themen\42_FB_IFoe\Büro\Logos\Zukunftsschule Logo RGB300dpi26c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9" y="334127"/>
            <a:ext cx="2195062" cy="67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020" y="173946"/>
            <a:ext cx="2095985" cy="95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33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"/>
          <p:cNvGraphicFramePr/>
          <p:nvPr>
            <p:extLst>
              <p:ext uri="{D42A27DB-BD31-4B8C-83A1-F6EECF244321}">
                <p14:modId xmlns:p14="http://schemas.microsoft.com/office/powerpoint/2010/main" val="1172015412"/>
              </p:ext>
            </p:extLst>
          </p:nvPr>
        </p:nvGraphicFramePr>
        <p:xfrm>
          <a:off x="2014955" y="1306575"/>
          <a:ext cx="5983804" cy="4652400"/>
        </p:xfrm>
        <a:graphic>
          <a:graphicData uri="http://schemas.openxmlformats.org/drawingml/2006/table">
            <a:tbl>
              <a:tblPr/>
              <a:tblGrid>
                <a:gridCol w="164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30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dirty="0" err="1">
                          <a:sym typeface="Helvetica"/>
                        </a:rPr>
                        <a:t>Zeit</a:t>
                      </a:r>
                      <a:endParaRPr b="1" dirty="0">
                        <a:sym typeface="Helvetica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dirty="0">
                          <a:sym typeface="Helvetica"/>
                        </a:rPr>
                        <a:t>Programm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0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>
                          <a:sym typeface="Helvetica"/>
                        </a:rPr>
                        <a:t>1</a:t>
                      </a:r>
                      <a:r>
                        <a:rPr lang="de-DE" dirty="0">
                          <a:sym typeface="Helvetica"/>
                        </a:rPr>
                        <a:t>3</a:t>
                      </a:r>
                      <a:r>
                        <a:rPr dirty="0">
                          <a:sym typeface="Helvetica"/>
                        </a:rPr>
                        <a:t>:</a:t>
                      </a:r>
                      <a:r>
                        <a:rPr lang="de-DE" dirty="0">
                          <a:sym typeface="Helvetica"/>
                        </a:rPr>
                        <a:t>00</a:t>
                      </a:r>
                      <a:r>
                        <a:rPr lang="de-DE" baseline="0" dirty="0">
                          <a:sym typeface="Helvetica"/>
                        </a:rPr>
                        <a:t> </a:t>
                      </a:r>
                      <a:r>
                        <a:rPr dirty="0">
                          <a:sym typeface="Helvetica"/>
                        </a:rPr>
                        <a:t>Uhr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Themen-</a:t>
                      </a:r>
                      <a:r>
                        <a:rPr lang="de-DE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Matching</a:t>
                      </a:r>
                      <a:r>
                        <a:rPr lang="de-DE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 </a:t>
                      </a: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Mittagspause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kern="1200" dirty="0">
                          <a:solidFill>
                            <a:srgbClr val="0095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Aula</a:t>
                      </a:r>
                      <a:endParaRPr lang="de-DE" b="1" dirty="0">
                        <a:solidFill>
                          <a:srgbClr val="00953F"/>
                        </a:solidFill>
                        <a:sym typeface="Helvetica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441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dirty="0">
                          <a:sym typeface="Helvetica"/>
                        </a:rPr>
                        <a:t>13:30 </a:t>
                      </a:r>
                      <a:r>
                        <a:rPr lang="en-US" dirty="0" err="1">
                          <a:sym typeface="Helvetica"/>
                        </a:rPr>
                        <a:t>Uhr</a:t>
                      </a:r>
                      <a:endParaRPr dirty="0">
                        <a:sym typeface="Helvetica"/>
                      </a:endParaRPr>
                    </a:p>
                  </a:txBody>
                  <a:tcPr marL="45720" marR="45720" horzOverflow="overflow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Netzwerken I </a:t>
                      </a:r>
                      <a:r>
                        <a:rPr lang="de-DE" sz="1800" b="1" kern="1200" dirty="0">
                          <a:solidFill>
                            <a:srgbClr val="0095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Aula, Altbau EG und OG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de-DE" dirty="0">
                        <a:solidFill>
                          <a:srgbClr val="00953F"/>
                        </a:solidFill>
                        <a:sym typeface="Helvetica"/>
                      </a:endParaRPr>
                    </a:p>
                  </a:txBody>
                  <a:tcPr marL="45720" marR="45720" horzOverflow="overflow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0139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de-DE" dirty="0">
                          <a:sym typeface="Helvetica"/>
                        </a:rPr>
                        <a:t>14:05 Uhr</a:t>
                      </a:r>
                      <a:endParaRPr dirty="0">
                        <a:sym typeface="Helvetica"/>
                      </a:endParaRPr>
                    </a:p>
                  </a:txBody>
                  <a:tcPr marL="45720" marR="45720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dirty="0">
                          <a:solidFill>
                            <a:srgbClr val="000000"/>
                          </a:solidFill>
                          <a:sym typeface="Helvetica"/>
                        </a:rPr>
                        <a:t>kurze Wechselpause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de-DE" dirty="0">
                        <a:solidFill>
                          <a:srgbClr val="000000"/>
                        </a:solidFill>
                        <a:sym typeface="Helvetica"/>
                      </a:endParaRPr>
                    </a:p>
                  </a:txBody>
                  <a:tcPr marL="45720" marR="45720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de-DE" dirty="0">
                          <a:sym typeface="Helvetica"/>
                        </a:rPr>
                        <a:t>14:10</a:t>
                      </a:r>
                      <a:r>
                        <a:rPr lang="de-DE" baseline="0" dirty="0">
                          <a:sym typeface="Helvetica"/>
                        </a:rPr>
                        <a:t> Uhr</a:t>
                      </a:r>
                      <a:endParaRPr dirty="0">
                        <a:sym typeface="Helvetica"/>
                      </a:endParaRPr>
                    </a:p>
                  </a:txBody>
                  <a:tcPr marL="45720" marR="45720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Netzwerken I </a:t>
                      </a:r>
                      <a:r>
                        <a:rPr lang="de-DE" sz="1800" b="1" kern="1200" dirty="0">
                          <a:solidFill>
                            <a:srgbClr val="0095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Aula, Altbau EG und OG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de-DE" sz="1800" b="1" kern="1200" dirty="0">
                        <a:solidFill>
                          <a:srgbClr val="00953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0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de-DE" dirty="0">
                          <a:sym typeface="Helvetica"/>
                        </a:rPr>
                        <a:t>14:45 Uhr</a:t>
                      </a:r>
                      <a:endParaRPr dirty="0">
                        <a:sym typeface="Helvetica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dirty="0">
                          <a:sym typeface="Helvetica"/>
                        </a:rPr>
                        <a:t>Evaluation </a:t>
                      </a:r>
                      <a:r>
                        <a:rPr lang="de-DE" sz="1800" b="1" kern="1200" dirty="0">
                          <a:solidFill>
                            <a:srgbClr val="0095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Aula</a:t>
                      </a:r>
                      <a:endParaRPr lang="de-DE" b="1" dirty="0">
                        <a:solidFill>
                          <a:srgbClr val="00953F"/>
                        </a:solidFill>
                        <a:sym typeface="Helvetica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30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de-DE" dirty="0">
                          <a:sym typeface="Helvetica"/>
                        </a:rPr>
                        <a:t>15:00 Uhr</a:t>
                      </a:r>
                      <a:endParaRPr dirty="0">
                        <a:sym typeface="Helvetica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de-DE" i="0" dirty="0">
                          <a:sym typeface="Helvetica"/>
                        </a:rPr>
                        <a:t>Ende</a:t>
                      </a:r>
                      <a:endParaRPr i="0" dirty="0">
                        <a:sym typeface="Helvetica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020" y="173946"/>
            <a:ext cx="2095985" cy="952610"/>
          </a:xfrm>
          <a:prstGeom prst="rect">
            <a:avLst/>
          </a:prstGeom>
        </p:spPr>
      </p:pic>
      <p:pic>
        <p:nvPicPr>
          <p:cNvPr id="7" name="Picture 2" descr="H:\abt4\Themen\42_FB_IFoe\Büro\Logos\Zukunftsschule Logo RGB300dpi26c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9" y="334127"/>
            <a:ext cx="2195062" cy="67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7" descr="pause-2297761_1280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39872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157" y="1294365"/>
            <a:ext cx="1416474" cy="140426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7852" y="3617326"/>
            <a:ext cx="3302804" cy="14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640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Netzwerken I und II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1" b="1838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22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87886"/>
            <a:ext cx="10515600" cy="1325563"/>
          </a:xfrm>
        </p:spPr>
        <p:txBody>
          <a:bodyPr/>
          <a:lstStyle/>
          <a:p>
            <a:r>
              <a:rPr lang="de-DE" b="1" dirty="0">
                <a:latin typeface="+mn-lt"/>
              </a:rPr>
              <a:t>Evaluation: Wie war‘s? Was ist passiert?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lvl="1">
              <a:buFont typeface="Wingdings" charset="2"/>
              <a:buChar char="ü"/>
            </a:pPr>
            <a:r>
              <a:rPr lang="de-DE" sz="2800" dirty="0"/>
              <a:t>Wer ist heute zum ersten Mal bei einer Veranstaltung des Netzwerks Zukunftsschulen NRW dabei?</a:t>
            </a:r>
          </a:p>
          <a:p>
            <a:pPr lvl="1">
              <a:buFont typeface="Wingdings" charset="2"/>
              <a:buChar char="ü"/>
            </a:pPr>
            <a:r>
              <a:rPr lang="de-DE" sz="2800" dirty="0"/>
              <a:t>Wer hat hilfreiche Impulse zur Netzwerkarbeit erhalten?</a:t>
            </a:r>
          </a:p>
          <a:p>
            <a:pPr lvl="1">
              <a:buFont typeface="Wingdings" charset="2"/>
              <a:buChar char="ü"/>
            </a:pPr>
            <a:r>
              <a:rPr lang="de-DE" sz="2800" dirty="0"/>
              <a:t>Wer hat sich heute vernetzt? Wer hat </a:t>
            </a:r>
            <a:r>
              <a:rPr lang="de-DE" sz="2800" dirty="0" err="1"/>
              <a:t>Netzwerkpartner:innen</a:t>
            </a:r>
            <a:r>
              <a:rPr lang="de-DE" sz="2800" dirty="0"/>
              <a:t> gefunden?</a:t>
            </a:r>
          </a:p>
          <a:p>
            <a:pPr lvl="1">
              <a:buFont typeface="Wingdings" charset="2"/>
              <a:buChar char="ü"/>
            </a:pPr>
            <a:r>
              <a:rPr lang="de-DE" sz="2800" dirty="0"/>
              <a:t>Wer spricht sich für eine Wiederholung des Formats aus?</a:t>
            </a:r>
          </a:p>
          <a:p>
            <a:endParaRPr lang="de-DE" dirty="0"/>
          </a:p>
        </p:txBody>
      </p:sp>
      <p:pic>
        <p:nvPicPr>
          <p:cNvPr id="4" name="Picture 2" descr="H:\abt4\Themen\42_FB_IFoe\Büro\Logos\Zukunftsschule Logo RGB300dpi26c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9" y="334127"/>
            <a:ext cx="2195062" cy="67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020" y="173946"/>
            <a:ext cx="2095985" cy="95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020" y="173946"/>
            <a:ext cx="2095985" cy="952610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321515" y="1005104"/>
            <a:ext cx="8352928" cy="82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cs typeface="BentonSans-Medium" panose="02000603040000020004" pitchFamily="2" charset="0"/>
              </a:rPr>
              <a:t>….noch Fragen?</a:t>
            </a:r>
          </a:p>
          <a:p>
            <a:endParaRPr lang="de-DE" dirty="0">
              <a:cs typeface="BentonSans-Medium" panose="02000603040000020004" pitchFamily="2" charset="0"/>
            </a:endParaRPr>
          </a:p>
          <a:p>
            <a:r>
              <a:rPr lang="de-DE" sz="3200" b="1" dirty="0">
                <a:cs typeface="BentonSans-Medium" panose="02000603040000020004" pitchFamily="2" charset="0"/>
              </a:rPr>
              <a:t>Vielen Dank für Ihre</a:t>
            </a:r>
          </a:p>
          <a:p>
            <a:r>
              <a:rPr lang="de-DE" sz="3200" b="1" dirty="0">
                <a:cs typeface="BentonSans-Medium" panose="02000603040000020004" pitchFamily="2" charset="0"/>
              </a:rPr>
              <a:t>Aufmerksamkeit und Ihr Interesse!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48484" y="2888890"/>
            <a:ext cx="6665881" cy="37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defTabSz="406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064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064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064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06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6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6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6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64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700"/>
              </a:lnSpc>
              <a:buFontTx/>
              <a:buNone/>
            </a:pPr>
            <a:r>
              <a:rPr lang="de-DE" alt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charset="0"/>
              </a:rPr>
              <a:t>Team Individuelle Förderung</a:t>
            </a:r>
          </a:p>
          <a:p>
            <a:pPr>
              <a:lnSpc>
                <a:spcPts val="1700"/>
              </a:lnSpc>
              <a:buFontTx/>
              <a:buNone/>
            </a:pPr>
            <a:endParaRPr lang="de-DE" altLang="de-DE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charset="0"/>
            </a:endParaRPr>
          </a:p>
          <a:p>
            <a:pPr>
              <a:lnSpc>
                <a:spcPts val="1700"/>
              </a:lnSpc>
              <a:buNone/>
            </a:pPr>
            <a:r>
              <a:rPr lang="de-DE" alt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charset="0"/>
              </a:rPr>
              <a:t>Generalist Individuelle Förderung:</a:t>
            </a:r>
          </a:p>
          <a:p>
            <a:pPr>
              <a:lnSpc>
                <a:spcPts val="1700"/>
              </a:lnSpc>
              <a:buNone/>
            </a:pPr>
            <a:r>
              <a:rPr lang="de-DE" alt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charset="0"/>
              </a:rPr>
              <a:t>Emmo Ankel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</a:t>
            </a:r>
            <a:r>
              <a:rPr lang="de-DE" sz="1600" dirty="0" err="1">
                <a:latin typeface="+mn-lt"/>
              </a:rPr>
              <a:t>emmo.ankel@bezreg-koeln.nrw.de</a:t>
            </a:r>
            <a:r>
              <a:rPr lang="de-DE" sz="1600" dirty="0">
                <a:latin typeface="+mn-lt"/>
              </a:rPr>
              <a:t>)</a:t>
            </a:r>
            <a:endParaRPr lang="de-DE" altLang="de-DE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>
              <a:lnSpc>
                <a:spcPts val="1700"/>
              </a:lnSpc>
              <a:buNone/>
            </a:pPr>
            <a:endParaRPr lang="de-DE" altLang="de-DE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charset="0"/>
            </a:endParaRPr>
          </a:p>
          <a:p>
            <a:pPr>
              <a:lnSpc>
                <a:spcPts val="1700"/>
              </a:lnSpc>
              <a:buNone/>
            </a:pPr>
            <a:r>
              <a:rPr lang="de-DE" alt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charset="0"/>
              </a:rPr>
              <a:t>Fachberater:innen</a:t>
            </a:r>
            <a:r>
              <a:rPr lang="de-DE" alt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charset="0"/>
              </a:rPr>
              <a:t>: </a:t>
            </a:r>
          </a:p>
          <a:p>
            <a:pPr>
              <a:lnSpc>
                <a:spcPts val="1700"/>
              </a:lnSpc>
            </a:pPr>
            <a:r>
              <a:rPr lang="de-DE" alt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charset="0"/>
              </a:rPr>
              <a:t>Anja Baack-Garske (</a:t>
            </a:r>
            <a:r>
              <a:rPr lang="de-DE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anja.baack-garske@bezreg-koeln.nrw.de)</a:t>
            </a:r>
            <a:endParaRPr lang="de-DE" altLang="de-DE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charset="0"/>
            </a:endParaRPr>
          </a:p>
          <a:p>
            <a:pPr>
              <a:lnSpc>
                <a:spcPts val="1700"/>
              </a:lnSpc>
            </a:pPr>
            <a:r>
              <a:rPr lang="de-DE" alt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charset="0"/>
              </a:rPr>
              <a:t>Sophie Möllenbeck (</a:t>
            </a:r>
            <a:r>
              <a:rPr lang="de-DE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sophie.moellenbeck@bezreg-koeln.nrw.de)</a:t>
            </a:r>
            <a:endParaRPr lang="de-DE" altLang="de-DE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charset="0"/>
            </a:endParaRPr>
          </a:p>
          <a:p>
            <a:pPr>
              <a:lnSpc>
                <a:spcPts val="1700"/>
              </a:lnSpc>
            </a:pPr>
            <a:r>
              <a:rPr lang="de-DE" sz="1600" b="1" dirty="0">
                <a:latin typeface="+mn-lt"/>
              </a:rPr>
              <a:t>Barbara Wolff </a:t>
            </a:r>
            <a:r>
              <a:rPr lang="de-DE" sz="1600" dirty="0">
                <a:latin typeface="+mn-lt"/>
              </a:rPr>
              <a:t>(</a:t>
            </a:r>
            <a:r>
              <a:rPr lang="de-DE" sz="1600" dirty="0" err="1">
                <a:latin typeface="+mn-lt"/>
              </a:rPr>
              <a:t>wolff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@gesamtschule-oberpleis.de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de-DE" sz="1600" dirty="0">
              <a:latin typeface="+mn-lt"/>
            </a:endParaRPr>
          </a:p>
          <a:p>
            <a:pPr>
              <a:lnSpc>
                <a:spcPts val="1700"/>
              </a:lnSpc>
            </a:pPr>
            <a:endParaRPr lang="de-DE" altLang="de-DE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>
              <a:lnSpc>
                <a:spcPts val="1700"/>
              </a:lnSpc>
              <a:buNone/>
              <a:defRPr/>
            </a:pPr>
            <a:r>
              <a:rPr lang="de-DE" altLang="de-DE" sz="16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Bezirksregierung Köln Dezernat 42</a:t>
            </a:r>
          </a:p>
          <a:p>
            <a:pPr>
              <a:lnSpc>
                <a:spcPts val="1700"/>
              </a:lnSpc>
              <a:buNone/>
              <a:defRPr/>
            </a:pPr>
            <a:r>
              <a:rPr lang="de-DE" altLang="de-DE" sz="16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Generale Individuelle Förderung </a:t>
            </a:r>
            <a:endParaRPr lang="de-DE" altLang="de-DE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marL="0" indent="0">
              <a:lnSpc>
                <a:spcPts val="1700"/>
              </a:lnSpc>
              <a:buNone/>
            </a:pPr>
            <a:endParaRPr lang="de-DE" altLang="de-DE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>
              <a:lnSpc>
                <a:spcPts val="1700"/>
              </a:lnSpc>
              <a:buNone/>
              <a:defRPr/>
            </a:pPr>
            <a:endParaRPr lang="de-DE" altLang="de-DE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79" y="5708814"/>
            <a:ext cx="3420317" cy="866413"/>
          </a:xfrm>
          <a:prstGeom prst="rect">
            <a:avLst/>
          </a:prstGeom>
        </p:spPr>
      </p:pic>
      <p:pic>
        <p:nvPicPr>
          <p:cNvPr id="6" name="Picture 2" descr="H:\abt4\Themen\42_FB_IFoe\Büro\Logos\Zukunftsschule Logo RGB300dpi26c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9" y="334127"/>
            <a:ext cx="2195062" cy="67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172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chim Eckstein…"/>
          <p:cNvSpPr txBox="1">
            <a:spLocks noGrp="1"/>
          </p:cNvSpPr>
          <p:nvPr>
            <p:ph type="subTitle" idx="4294967295"/>
          </p:nvPr>
        </p:nvSpPr>
        <p:spPr>
          <a:xfrm>
            <a:off x="276225" y="1827213"/>
            <a:ext cx="6733319" cy="460692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</a:pPr>
            <a:endParaRPr dirty="0"/>
          </a:p>
          <a:p>
            <a:pPr marL="0" indent="0">
              <a:lnSpc>
                <a:spcPct val="100000"/>
              </a:lnSpc>
              <a:buNone/>
            </a:pPr>
            <a:r>
              <a:rPr lang="de-DE" sz="3600" b="1" dirty="0"/>
              <a:t>Generalist Individuelle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3600" b="1" dirty="0"/>
              <a:t>Förderung</a:t>
            </a:r>
          </a:p>
          <a:p>
            <a:pPr marL="0" indent="0">
              <a:lnSpc>
                <a:spcPct val="100000"/>
              </a:lnSpc>
              <a:buNone/>
            </a:pPr>
            <a:endParaRPr lang="de-DE" sz="3600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3600" dirty="0" err="1"/>
              <a:t>Emmo</a:t>
            </a:r>
            <a:r>
              <a:rPr lang="de-DE" sz="3600" dirty="0"/>
              <a:t> </a:t>
            </a:r>
            <a:r>
              <a:rPr lang="de-DE" sz="3600" dirty="0" err="1"/>
              <a:t>Ankel</a:t>
            </a:r>
            <a:endParaRPr sz="3600" dirty="0"/>
          </a:p>
          <a:p>
            <a:pPr marL="0" indent="0">
              <a:lnSpc>
                <a:spcPct val="100000"/>
              </a:lnSpc>
              <a:buNone/>
            </a:pPr>
            <a:r>
              <a:rPr sz="3600" b="0" dirty="0"/>
              <a:t>Bezirksregierung Köln</a:t>
            </a:r>
          </a:p>
          <a:p>
            <a:pPr marL="0" indent="0">
              <a:lnSpc>
                <a:spcPct val="100000"/>
              </a:lnSpc>
              <a:buNone/>
              <a:defRPr b="0"/>
            </a:pPr>
            <a:r>
              <a:rPr sz="3600" dirty="0"/>
              <a:t>Dezernat 42</a:t>
            </a:r>
          </a:p>
        </p:txBody>
      </p:sp>
      <p:pic>
        <p:nvPicPr>
          <p:cNvPr id="65" name="image.jpeg" descr="imag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93" y="115888"/>
            <a:ext cx="2387600" cy="1084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 1" descr="hello-2015466_128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0" y="2529038"/>
            <a:ext cx="4705570" cy="202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554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Emmo Ankel…"/>
          <p:cNvSpPr txBox="1">
            <a:spLocks noGrp="1"/>
          </p:cNvSpPr>
          <p:nvPr>
            <p:ph type="subTitle" idx="4294967295"/>
          </p:nvPr>
        </p:nvSpPr>
        <p:spPr>
          <a:xfrm>
            <a:off x="542671" y="1457325"/>
            <a:ext cx="7144004" cy="48815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b="1" dirty="0"/>
              <a:t>Team Individuelle Förderung/Netzwerk Zukunftsschulen NRW </a:t>
            </a:r>
          </a:p>
          <a:p>
            <a:pPr marL="0" indent="0">
              <a:lnSpc>
                <a:spcPct val="100000"/>
              </a:lnSpc>
            </a:pPr>
            <a:endParaRPr dirty="0"/>
          </a:p>
          <a:p>
            <a:pPr marL="0" indent="0">
              <a:lnSpc>
                <a:spcPct val="100000"/>
              </a:lnSpc>
              <a:buNone/>
            </a:pPr>
            <a:r>
              <a:rPr dirty="0"/>
              <a:t>Emmo Ankel</a:t>
            </a:r>
          </a:p>
          <a:p>
            <a:pPr marL="0" indent="0">
              <a:lnSpc>
                <a:spcPct val="100000"/>
              </a:lnSpc>
              <a:buNone/>
            </a:pPr>
            <a:r>
              <a:rPr dirty="0"/>
              <a:t>Anja Baack-Garske</a:t>
            </a:r>
          </a:p>
          <a:p>
            <a:pPr marL="0" indent="0">
              <a:lnSpc>
                <a:spcPct val="100000"/>
              </a:lnSpc>
              <a:buNone/>
            </a:pPr>
            <a:r>
              <a:rPr dirty="0"/>
              <a:t>Sophie Möllenbeck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Barbara Wolff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err="1"/>
              <a:t>Eun</a:t>
            </a:r>
            <a:r>
              <a:rPr lang="en-US" dirty="0"/>
              <a:t> Soon </a:t>
            </a:r>
            <a:r>
              <a:rPr lang="en-US" dirty="0" err="1"/>
              <a:t>Theuer</a:t>
            </a:r>
            <a:endParaRPr lang="en-US" dirty="0"/>
          </a:p>
          <a:p>
            <a:pPr marL="0" indent="0">
              <a:lnSpc>
                <a:spcPct val="100000"/>
              </a:lnSpc>
            </a:pPr>
            <a:endParaRPr dirty="0"/>
          </a:p>
          <a:p>
            <a:pPr marL="0" indent="0">
              <a:lnSpc>
                <a:spcPct val="100000"/>
              </a:lnSpc>
              <a:defRPr b="0"/>
            </a:pPr>
            <a:endParaRPr dirty="0"/>
          </a:p>
          <a:p>
            <a:pPr marL="0" indent="0">
              <a:lnSpc>
                <a:spcPct val="100000"/>
              </a:lnSpc>
              <a:buNone/>
              <a:defRPr b="0"/>
            </a:pPr>
            <a:endParaRPr dirty="0"/>
          </a:p>
        </p:txBody>
      </p:sp>
      <p:pic>
        <p:nvPicPr>
          <p:cNvPr id="9" name="officeArt object" descr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90272" y="195371"/>
            <a:ext cx="2611120" cy="80391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" name="Bild 1" descr="team-4200837_128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3181628"/>
            <a:ext cx="4196458" cy="270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7570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Tabelle"/>
          <p:cNvGraphicFramePr/>
          <p:nvPr>
            <p:extLst>
              <p:ext uri="{D42A27DB-BD31-4B8C-83A1-F6EECF244321}">
                <p14:modId xmlns:p14="http://schemas.microsoft.com/office/powerpoint/2010/main" val="362545488"/>
              </p:ext>
            </p:extLst>
          </p:nvPr>
        </p:nvGraphicFramePr>
        <p:xfrm>
          <a:off x="1453031" y="1119236"/>
          <a:ext cx="9533216" cy="5429482"/>
        </p:xfrm>
        <a:graphic>
          <a:graphicData uri="http://schemas.openxmlformats.org/drawingml/2006/table">
            <a:tbl>
              <a:tblPr/>
              <a:tblGrid>
                <a:gridCol w="2026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6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3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dirty="0" err="1">
                          <a:sym typeface="Helvetica"/>
                        </a:rPr>
                        <a:t>Zeit</a:t>
                      </a:r>
                      <a:endParaRPr b="1" dirty="0">
                        <a:sym typeface="Helvetica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dirty="0">
                          <a:sym typeface="Helvetica"/>
                        </a:rPr>
                        <a:t>Programm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22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de-DE" dirty="0">
                          <a:sym typeface="Helvetica"/>
                        </a:rPr>
                        <a:t>10:</a:t>
                      </a:r>
                      <a:r>
                        <a:rPr dirty="0">
                          <a:sym typeface="Helvetica"/>
                        </a:rPr>
                        <a:t>00 Uhr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r>
                        <a:rPr lang="de-D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Ankommen und </a:t>
                      </a:r>
                      <a:r>
                        <a:rPr lang="de-DE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Stehcafé</a:t>
                      </a:r>
                      <a:r>
                        <a:rPr lang="de-D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mit Kaffee und Tee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22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de-DE" dirty="0">
                          <a:sym typeface="Helvetica"/>
                        </a:rPr>
                        <a:t>10:</a:t>
                      </a:r>
                      <a:r>
                        <a:rPr dirty="0">
                          <a:sym typeface="Helvetica"/>
                        </a:rPr>
                        <a:t>30 Uhr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0" dirty="0" err="1">
                          <a:sym typeface="Helvetica"/>
                        </a:rPr>
                        <a:t>Begrüßung</a:t>
                      </a:r>
                      <a:endParaRPr b="0" dirty="0">
                        <a:sym typeface="Helvetica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86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de-DE" dirty="0">
                          <a:sym typeface="Helvetica"/>
                        </a:rPr>
                        <a:t>10:45</a:t>
                      </a:r>
                      <a:r>
                        <a:rPr dirty="0">
                          <a:sym typeface="Helvetica"/>
                        </a:rPr>
                        <a:t> Uhr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de-D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Zukunftsschulen – Das sind Wir!	</a:t>
                      </a:r>
                      <a:r>
                        <a:rPr lang="de-DE" b="0" dirty="0">
                          <a:effectLst/>
                        </a:rPr>
                        <a:t> </a:t>
                      </a:r>
                      <a:endParaRPr b="0" dirty="0">
                        <a:sym typeface="Helvetica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22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>
                          <a:sym typeface="Helvetica"/>
                        </a:rPr>
                        <a:t>11:</a:t>
                      </a:r>
                      <a:r>
                        <a:rPr lang="de-DE" dirty="0">
                          <a:sym typeface="Helvetica"/>
                        </a:rPr>
                        <a:t>00</a:t>
                      </a:r>
                      <a:r>
                        <a:rPr dirty="0">
                          <a:sym typeface="Helvetica"/>
                        </a:rPr>
                        <a:t> Uhr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de-D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Zukunftsschulen – Stimmen aus der Praxis - Interview mit </a:t>
                      </a:r>
                      <a:r>
                        <a:rPr lang="de-DE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Netzwerker:innen</a:t>
                      </a:r>
                      <a:r>
                        <a:rPr lang="de-DE" b="0" dirty="0">
                          <a:effectLst/>
                        </a:rPr>
                        <a:t> </a:t>
                      </a:r>
                      <a:endParaRPr b="0" dirty="0">
                        <a:sym typeface="Helvetica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86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>
                          <a:sym typeface="Helvetica"/>
                        </a:rPr>
                        <a:t>1</a:t>
                      </a:r>
                      <a:r>
                        <a:rPr lang="de-DE" dirty="0">
                          <a:sym typeface="Helvetica"/>
                        </a:rPr>
                        <a:t>1:30</a:t>
                      </a:r>
                      <a:r>
                        <a:rPr dirty="0">
                          <a:sym typeface="Helvetica"/>
                        </a:rPr>
                        <a:t> Uhr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b="0" dirty="0" err="1">
                          <a:sym typeface="Helvetica"/>
                        </a:rPr>
                        <a:t>Infos</a:t>
                      </a:r>
                      <a:r>
                        <a:rPr lang="en-US" b="0" baseline="0" dirty="0">
                          <a:sym typeface="Helvetica"/>
                        </a:rPr>
                        <a:t> </a:t>
                      </a:r>
                      <a:r>
                        <a:rPr lang="en-US" b="0" baseline="0" dirty="0" err="1">
                          <a:sym typeface="Helvetica"/>
                        </a:rPr>
                        <a:t>zum</a:t>
                      </a:r>
                      <a:r>
                        <a:rPr lang="en-US" b="0" baseline="0" dirty="0">
                          <a:sym typeface="Helvetica"/>
                        </a:rPr>
                        <a:t> Tag</a:t>
                      </a:r>
                      <a:endParaRPr b="0" dirty="0">
                        <a:sym typeface="Helvetica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22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de-DE" dirty="0">
                          <a:sym typeface="Helvetica"/>
                        </a:rPr>
                        <a:t>11:45</a:t>
                      </a:r>
                      <a:r>
                        <a:rPr dirty="0">
                          <a:sym typeface="Helvetica"/>
                        </a:rPr>
                        <a:t> Uhr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Gallery </a:t>
                      </a:r>
                      <a:r>
                        <a:rPr lang="de-DE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Walk</a:t>
                      </a:r>
                      <a:r>
                        <a:rPr lang="de-D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Sichten und Staunen im Museumsrundgang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22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dirty="0">
                          <a:sym typeface="Helvetica"/>
                        </a:rPr>
                        <a:t>12:30 </a:t>
                      </a:r>
                      <a:r>
                        <a:rPr lang="en-US" dirty="0" err="1">
                          <a:sym typeface="Helvetica"/>
                        </a:rPr>
                        <a:t>Uhr</a:t>
                      </a:r>
                      <a:endParaRPr dirty="0">
                        <a:sym typeface="Helvetica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Blitzlicht-Runde (</a:t>
                      </a:r>
                      <a:r>
                        <a:rPr lang="de-DE" sz="18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Barcamp</a:t>
                      </a:r>
                      <a:r>
                        <a:rPr lang="de-D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– Neue Netzwerkthemen gesucht! </a:t>
                      </a:r>
                      <a:endParaRPr lang="de-DE" b="0" dirty="0">
                        <a:sym typeface="Helvetica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2135712685"/>
                  </a:ext>
                </a:extLst>
              </a:tr>
              <a:tr h="4493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>
                          <a:sym typeface="Helvetica"/>
                        </a:rPr>
                        <a:t>1</a:t>
                      </a:r>
                      <a:r>
                        <a:rPr lang="de-DE" dirty="0">
                          <a:sym typeface="Helvetica"/>
                        </a:rPr>
                        <a:t>3</a:t>
                      </a:r>
                      <a:r>
                        <a:rPr dirty="0">
                          <a:sym typeface="Helvetica"/>
                        </a:rPr>
                        <a:t>:</a:t>
                      </a:r>
                      <a:r>
                        <a:rPr lang="de-DE" dirty="0">
                          <a:sym typeface="Helvetica"/>
                        </a:rPr>
                        <a:t>00</a:t>
                      </a:r>
                      <a:r>
                        <a:rPr lang="de-DE" baseline="0" dirty="0">
                          <a:sym typeface="Helvetica"/>
                        </a:rPr>
                        <a:t> </a:t>
                      </a:r>
                      <a:r>
                        <a:rPr dirty="0">
                          <a:sym typeface="Helvetica"/>
                        </a:rPr>
                        <a:t>Uhr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Themen-</a:t>
                      </a:r>
                      <a:r>
                        <a:rPr lang="de-DE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Matching </a:t>
                      </a:r>
                      <a:r>
                        <a:rPr lang="de-D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 Mittagspause </a:t>
                      </a:r>
                      <a:endParaRPr lang="de-DE" b="0" dirty="0">
                        <a:sym typeface="Helvetica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3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dirty="0">
                          <a:sym typeface="Helvetica"/>
                        </a:rPr>
                        <a:t>13:30 </a:t>
                      </a:r>
                      <a:r>
                        <a:rPr lang="en-US" dirty="0" err="1">
                          <a:sym typeface="Helvetica"/>
                        </a:rPr>
                        <a:t>Uhr</a:t>
                      </a:r>
                      <a:endParaRPr dirty="0">
                        <a:sym typeface="Helvetica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Netzwerken I und II (je 35 Min. mit kurzer</a:t>
                      </a:r>
                      <a:r>
                        <a:rPr lang="de-DE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Wechselpause</a:t>
                      </a:r>
                      <a:r>
                        <a:rPr lang="de-DE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b="0" dirty="0">
                        <a:sym typeface="Helvetica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4065013966"/>
                  </a:ext>
                </a:extLst>
              </a:tr>
              <a:tr h="4493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de-DE" dirty="0">
                          <a:sym typeface="Helvetica"/>
                        </a:rPr>
                        <a:t>14:45 Uhr</a:t>
                      </a:r>
                      <a:endParaRPr dirty="0">
                        <a:sym typeface="Helvetica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de-DE" b="0" dirty="0">
                          <a:sym typeface="Helvetica"/>
                        </a:rPr>
                        <a:t>Evaluation</a:t>
                      </a:r>
                      <a:endParaRPr b="0" i="1" dirty="0">
                        <a:sym typeface="Helvetica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93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de-DE" dirty="0">
                          <a:sym typeface="Helvetica"/>
                        </a:rPr>
                        <a:t>15:00 Uhr</a:t>
                      </a:r>
                      <a:endParaRPr dirty="0">
                        <a:sym typeface="Helvetica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de-DE" b="0" i="0" dirty="0">
                          <a:sym typeface="Helvetica"/>
                        </a:rPr>
                        <a:t>Ende</a:t>
                      </a:r>
                      <a:endParaRPr b="0" i="0" dirty="0">
                        <a:sym typeface="Helvetica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8" name="officeArt object" descr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44334" y="205358"/>
            <a:ext cx="2611120" cy="80391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Rechteck 1"/>
          <p:cNvSpPr/>
          <p:nvPr/>
        </p:nvSpPr>
        <p:spPr>
          <a:xfrm>
            <a:off x="4252148" y="537882"/>
            <a:ext cx="412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Agenda – Netzwerkgründungstag 2024</a:t>
            </a: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altLang="de-DE" sz="900" dirty="0"/>
          </a:p>
        </p:txBody>
      </p:sp>
    </p:spTree>
    <p:extLst>
      <p:ext uri="{BB962C8B-B14F-4D97-AF65-F5344CB8AC3E}">
        <p14:creationId xmlns:p14="http://schemas.microsoft.com/office/powerpoint/2010/main" val="44024608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020" y="173946"/>
            <a:ext cx="2095985" cy="952610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360000" y="864000"/>
            <a:ext cx="8352928" cy="82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>
              <a:cs typeface="BentonSans-Medium" panose="02000603040000020004" pitchFamily="2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334973" y="1126556"/>
            <a:ext cx="2662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dirty="0"/>
              <a:t>Das </a:t>
            </a:r>
            <a:r>
              <a:rPr lang="en-US" sz="3600" b="1" i="1" dirty="0" err="1"/>
              <a:t>sind</a:t>
            </a:r>
            <a:r>
              <a:rPr lang="en-US" sz="3600" b="1" i="1" dirty="0"/>
              <a:t> </a:t>
            </a:r>
            <a:r>
              <a:rPr lang="en-US" sz="3600" b="1" i="1" dirty="0" err="1"/>
              <a:t>wir</a:t>
            </a:r>
            <a:r>
              <a:rPr lang="en-US" sz="3600" b="1" i="1" dirty="0"/>
              <a:t>!</a:t>
            </a:r>
          </a:p>
        </p:txBody>
      </p:sp>
      <p:pic>
        <p:nvPicPr>
          <p:cNvPr id="8" name="Picture 2" descr="H:\abt4\Themen\42_FB_IFoe\Büro\Logos\Zukunftsschule Logo RGB300dpi26c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9" y="334127"/>
            <a:ext cx="2195062" cy="67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303" y="2099611"/>
            <a:ext cx="11812702" cy="355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1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020" y="173946"/>
            <a:ext cx="2095985" cy="952610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360000" y="864000"/>
            <a:ext cx="8352928" cy="82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>
              <a:cs typeface="BentonSans-Medium" panose="02000603040000020004" pitchFamily="2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939798" y="1217241"/>
            <a:ext cx="804675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cs typeface="Calibri" panose="020F0502020204030204" pitchFamily="34" charset="0"/>
              </a:rPr>
              <a:t>Was </a:t>
            </a:r>
            <a:r>
              <a:rPr lang="en-US" sz="2800" b="1" i="1" dirty="0" err="1">
                <a:cs typeface="Calibri" panose="020F0502020204030204" pitchFamily="34" charset="0"/>
              </a:rPr>
              <a:t>macht</a:t>
            </a:r>
            <a:r>
              <a:rPr lang="en-US" sz="2800" b="1" i="1" dirty="0">
                <a:cs typeface="Calibri" panose="020F0502020204030204" pitchFamily="34" charset="0"/>
              </a:rPr>
              <a:t> das </a:t>
            </a:r>
            <a:r>
              <a:rPr lang="en-US" sz="2800" b="1" i="1" dirty="0" err="1">
                <a:cs typeface="Calibri" panose="020F0502020204030204" pitchFamily="34" charset="0"/>
              </a:rPr>
              <a:t>Netzwerk</a:t>
            </a:r>
            <a:r>
              <a:rPr lang="en-US" sz="2800" b="1" i="1" dirty="0">
                <a:cs typeface="Calibri" panose="020F0502020204030204" pitchFamily="34" charset="0"/>
              </a:rPr>
              <a:t> Zukunftsschulen NRW </a:t>
            </a:r>
            <a:r>
              <a:rPr lang="en-US" sz="2800" b="1" i="1" dirty="0" err="1">
                <a:cs typeface="Calibri" panose="020F0502020204030204" pitchFamily="34" charset="0"/>
              </a:rPr>
              <a:t>aus</a:t>
            </a:r>
            <a:r>
              <a:rPr lang="en-US" sz="2800" b="1" i="1" dirty="0">
                <a:cs typeface="Calibri" panose="020F0502020204030204" pitchFamily="34" charset="0"/>
              </a:rPr>
              <a:t>?</a:t>
            </a:r>
            <a:endParaRPr lang="de-DE" sz="2800" b="1" i="1" dirty="0">
              <a:cs typeface="Calibri" panose="020F0502020204030204" pitchFamily="34" charset="0"/>
            </a:endParaRPr>
          </a:p>
          <a:p>
            <a:pPr algn="ctr"/>
            <a:endParaRPr lang="de-DE" sz="3600" b="1" i="1" dirty="0"/>
          </a:p>
        </p:txBody>
      </p:sp>
      <p:pic>
        <p:nvPicPr>
          <p:cNvPr id="8" name="Picture 2" descr="H:\abt4\Themen\42_FB_IFoe\Büro\Logos\Zukunftsschule Logo RGB300dpi26c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9" y="334127"/>
            <a:ext cx="2195062" cy="67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1096117" y="1898707"/>
            <a:ext cx="98658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2400" dirty="0">
                <a:cs typeface="Calibri" panose="020F0502020204030204" pitchFamily="34" charset="0"/>
              </a:rPr>
              <a:t>Schulen aller Schulformen kooperieren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2400" dirty="0">
                <a:cs typeface="Calibri" panose="020F0502020204030204" pitchFamily="34" charset="0"/>
              </a:rPr>
              <a:t>Schul- und Unterrichtsentwicklung im Sinne einer Kultur der individuellen Förderung verstetigen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2400" dirty="0">
                <a:cs typeface="Calibri" panose="020F0502020204030204" pitchFamily="34" charset="0"/>
              </a:rPr>
              <a:t>An selbstgewählten Themenschwerpunkten für die Weiterentwicklung von Unterrichts- und Schulkonzepten mit gleichgesinnten Schulen arbeiten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2400" dirty="0">
                <a:cs typeface="Calibri" panose="020F0502020204030204" pitchFamily="34" charset="0"/>
              </a:rPr>
              <a:t>Netzwerkarbeit ermöglichen, fördern und unterstützen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2400" b="1" dirty="0">
                <a:cs typeface="Calibri" panose="020F0502020204030204" pitchFamily="34" charset="0"/>
              </a:rPr>
              <a:t>Nachhaltigkeit und Transparenz der Ergebnisse von Netzwerkarbeit </a:t>
            </a:r>
            <a:r>
              <a:rPr lang="de-DE" sz="2400" dirty="0">
                <a:cs typeface="Calibri" panose="020F0502020204030204" pitchFamily="34" charset="0"/>
              </a:rPr>
              <a:t>gewährleisten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2400" b="1" dirty="0">
                <a:cs typeface="Calibri" panose="020F0502020204030204" pitchFamily="34" charset="0"/>
              </a:rPr>
              <a:t>Unterstützende thematische Angebote</a:t>
            </a:r>
            <a:r>
              <a:rPr lang="de-DE" sz="2400" dirty="0">
                <a:cs typeface="Calibri" panose="020F0502020204030204" pitchFamily="34" charset="0"/>
              </a:rPr>
              <a:t> machen</a:t>
            </a:r>
            <a:r>
              <a:rPr lang="de-DE" sz="2400" b="1" dirty="0">
                <a:cs typeface="Calibri" panose="020F0502020204030204" pitchFamily="34" charset="0"/>
              </a:rPr>
              <a:t>: </a:t>
            </a:r>
            <a:r>
              <a:rPr lang="de-DE" sz="2400" dirty="0">
                <a:cs typeface="Calibri" panose="020F0502020204030204" pitchFamily="34" charset="0"/>
              </a:rPr>
              <a:t>Dienstbesprechungen, Thementage, Regional- und Landestagungen</a:t>
            </a:r>
          </a:p>
        </p:txBody>
      </p:sp>
    </p:spTree>
    <p:extLst>
      <p:ext uri="{BB962C8B-B14F-4D97-AF65-F5344CB8AC3E}">
        <p14:creationId xmlns:p14="http://schemas.microsoft.com/office/powerpoint/2010/main" val="2782733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020" y="173946"/>
            <a:ext cx="2095985" cy="952610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360000" y="864000"/>
            <a:ext cx="8352928" cy="82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>
              <a:cs typeface="BentonSans-Medium" panose="02000603040000020004" pitchFamily="2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800942" y="879452"/>
            <a:ext cx="4911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/>
              <a:t>Unterstützungsangebote</a:t>
            </a:r>
            <a:endParaRPr lang="de-DE" sz="3600" b="1" dirty="0"/>
          </a:p>
        </p:txBody>
      </p:sp>
      <p:pic>
        <p:nvPicPr>
          <p:cNvPr id="8" name="Picture 2" descr="H:\abt4\Themen\42_FB_IFoe\Büro\Logos\Zukunftsschule Logo RGB300dpi26c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9" y="334127"/>
            <a:ext cx="2195062" cy="67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2138028" y="6150626"/>
            <a:ext cx="5528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https://www.schulministerium.nrw/zukunftsschulen-nrw</a:t>
            </a:r>
          </a:p>
        </p:txBody>
      </p:sp>
      <p:sp>
        <p:nvSpPr>
          <p:cNvPr id="6" name="Rechteck 5"/>
          <p:cNvSpPr/>
          <p:nvPr/>
        </p:nvSpPr>
        <p:spPr>
          <a:xfrm>
            <a:off x="1680882" y="1838098"/>
            <a:ext cx="9248719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200" dirty="0"/>
              <a:t>Dokumentation schulischer Profile für das Auffinden von Netzwerkpartnern für die schulische Zusammenarbeit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200" dirty="0"/>
              <a:t>Begleitung und Beratung der einzelnen Schule und Unterstützung bei der Zusammenarbeit von Schulen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200" dirty="0"/>
              <a:t>Unterstützung der Netzwerkarbeit durch Schulaufsicht und Netzwerkberatung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200" dirty="0"/>
              <a:t>unentgeltliche Teilnahme an Veranstaltungen auf regionaler und landesweiter Ebene: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200" b="1" dirty="0"/>
              <a:t>Fachtagungen, Workshops, Hospitationen, Netzwerkgründungstage, Kooperationstage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200" dirty="0"/>
              <a:t>bis zu 6 Anrechnungsstunden für Referenzschulen (Koordination und Dokumentation der Netzwerkarbeit)</a:t>
            </a:r>
          </a:p>
        </p:txBody>
      </p:sp>
    </p:spTree>
    <p:extLst>
      <p:ext uri="{BB962C8B-B14F-4D97-AF65-F5344CB8AC3E}">
        <p14:creationId xmlns:p14="http://schemas.microsoft.com/office/powerpoint/2010/main" val="1697785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020" y="173946"/>
            <a:ext cx="2095985" cy="952610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360000" y="864000"/>
            <a:ext cx="8352928" cy="82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>
              <a:cs typeface="BentonSans-Medium" panose="02000603040000020004" pitchFamily="2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317265" y="374378"/>
            <a:ext cx="5409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/>
              <a:t>Unsere</a:t>
            </a:r>
            <a:r>
              <a:rPr lang="en-US" sz="2800" b="1" dirty="0"/>
              <a:t> </a:t>
            </a:r>
            <a:r>
              <a:rPr lang="en-US" sz="2800" b="1" dirty="0" err="1"/>
              <a:t>Angebote</a:t>
            </a:r>
            <a:r>
              <a:rPr lang="en-US" sz="2800" b="1" dirty="0"/>
              <a:t>/</a:t>
            </a:r>
            <a:r>
              <a:rPr lang="en-US" sz="2800" b="1" dirty="0" err="1"/>
              <a:t>Veranstaltungen</a:t>
            </a:r>
            <a:endParaRPr lang="de-DE" sz="2800" b="1" dirty="0"/>
          </a:p>
        </p:txBody>
      </p:sp>
      <p:pic>
        <p:nvPicPr>
          <p:cNvPr id="8" name="Picture 2" descr="H:\abt4\Themen\42_FB_IFoe\Büro\Logos\Zukunftsschule Logo RGB300dpi26c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9" y="334127"/>
            <a:ext cx="2434134" cy="75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167645"/>
              </p:ext>
            </p:extLst>
          </p:nvPr>
        </p:nvGraphicFramePr>
        <p:xfrm>
          <a:off x="498056" y="1084205"/>
          <a:ext cx="11228759" cy="55661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58083">
                  <a:extLst>
                    <a:ext uri="{9D8B030D-6E8A-4147-A177-3AD203B41FA5}">
                      <a16:colId xmlns:a16="http://schemas.microsoft.com/office/drawing/2014/main" val="622179163"/>
                    </a:ext>
                  </a:extLst>
                </a:gridCol>
                <a:gridCol w="8170676">
                  <a:extLst>
                    <a:ext uri="{9D8B030D-6E8A-4147-A177-3AD203B41FA5}">
                      <a16:colId xmlns:a16="http://schemas.microsoft.com/office/drawing/2014/main" val="3478167721"/>
                    </a:ext>
                  </a:extLst>
                </a:gridCol>
              </a:tblGrid>
              <a:tr h="809924">
                <a:tc>
                  <a:txBody>
                    <a:bodyPr/>
                    <a:lstStyle/>
                    <a:p>
                      <a:r>
                        <a:rPr lang="de-DE" sz="1600" b="0" dirty="0">
                          <a:latin typeface="+mn-lt"/>
                        </a:rPr>
                        <a:t>Dienstbesprechung 3/</a:t>
                      </a:r>
                      <a:r>
                        <a:rPr lang="de-DE" sz="1600" b="0" baseline="0" dirty="0">
                          <a:latin typeface="+mn-lt"/>
                        </a:rPr>
                        <a:t>2023</a:t>
                      </a:r>
                      <a:endParaRPr lang="de-DE" sz="1600" b="0" dirty="0">
                        <a:latin typeface="+mn-lt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dirty="0">
                          <a:latin typeface="+mn-lt"/>
                        </a:rPr>
                        <a:t>Konzeptvorstellung zur individuellen Förderung </a:t>
                      </a:r>
                      <a:r>
                        <a:rPr lang="de-DE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Oberstufe der Gesamtschule Bergheim </a:t>
                      </a:r>
                      <a:endParaRPr lang="de-DE" sz="1600" b="0" i="1" dirty="0">
                        <a:latin typeface="+mn-lt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b="1" i="1" dirty="0">
                          <a:latin typeface="+mn-lt"/>
                        </a:rPr>
                        <a:t>Demokratiebildung und zivilgesellschaftliches Engagement von Jugendlichen stärken 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dirty="0">
                          <a:latin typeface="+mn-lt"/>
                        </a:rPr>
                        <a:t>Aktualisieren und Innovieren der Netzwerkarbeit 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906040314"/>
                  </a:ext>
                </a:extLst>
              </a:tr>
              <a:tr h="780976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Regionaltagung</a:t>
                      </a:r>
                    </a:p>
                    <a:p>
                      <a:r>
                        <a:rPr lang="de-DE" sz="1600" dirty="0">
                          <a:latin typeface="+mn-lt"/>
                        </a:rPr>
                        <a:t>5/2023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b="1" dirty="0" err="1">
                          <a:latin typeface="+mn-lt"/>
                        </a:rPr>
                        <a:t>Chat</a:t>
                      </a:r>
                      <a:r>
                        <a:rPr lang="de-DE" sz="1600" b="1" baseline="0" dirty="0" err="1">
                          <a:latin typeface="+mn-lt"/>
                        </a:rPr>
                        <a:t>GPT</a:t>
                      </a:r>
                      <a:r>
                        <a:rPr lang="de-DE" sz="1600" b="1" baseline="0" dirty="0">
                          <a:latin typeface="+mn-lt"/>
                        </a:rPr>
                        <a:t>: KI in der Schule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b="1" baseline="0" dirty="0">
                          <a:latin typeface="+mn-lt"/>
                        </a:rPr>
                        <a:t>Veränderte Prüfungskultur vor dem Hintergrund psychischer Gesundheit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4053166080"/>
                  </a:ext>
                </a:extLst>
              </a:tr>
              <a:tr h="329956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Dienstbesprechung 10/2023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de-DE" sz="1600" b="1" i="1" dirty="0">
                          <a:latin typeface="+mn-lt"/>
                        </a:rPr>
                        <a:t>In der Schule über den Israel und Palästina</a:t>
                      </a:r>
                      <a:r>
                        <a:rPr lang="de-DE" sz="1600" b="1" i="1" baseline="0" dirty="0">
                          <a:latin typeface="+mn-lt"/>
                        </a:rPr>
                        <a:t> sprechen </a:t>
                      </a:r>
                      <a:r>
                        <a:rPr lang="de-DE" sz="1600" baseline="0" dirty="0">
                          <a:latin typeface="+mn-lt"/>
                        </a:rPr>
                        <a:t>– Expertengespräch mit </a:t>
                      </a:r>
                      <a:r>
                        <a:rPr lang="de-DE" sz="1600" baseline="0" dirty="0" err="1">
                          <a:latin typeface="+mn-lt"/>
                        </a:rPr>
                        <a:t>Shai</a:t>
                      </a:r>
                      <a:r>
                        <a:rPr lang="de-DE" sz="1600" baseline="0" dirty="0">
                          <a:latin typeface="+mn-lt"/>
                        </a:rPr>
                        <a:t> Hoffmann</a:t>
                      </a:r>
                      <a:endParaRPr lang="de-DE" sz="1600" dirty="0">
                        <a:latin typeface="+mn-lt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3823303690"/>
                  </a:ext>
                </a:extLst>
              </a:tr>
              <a:tr h="569940">
                <a:tc>
                  <a:txBody>
                    <a:bodyPr/>
                    <a:lstStyle/>
                    <a:p>
                      <a:r>
                        <a:rPr lang="de-DE" sz="1600" b="0" dirty="0">
                          <a:latin typeface="+mn-lt"/>
                        </a:rPr>
                        <a:t>Landestagung</a:t>
                      </a:r>
                      <a:r>
                        <a:rPr lang="de-DE" sz="1600" b="0" baseline="0" dirty="0">
                          <a:latin typeface="+mn-lt"/>
                        </a:rPr>
                        <a:t> 11/2023</a:t>
                      </a:r>
                      <a:endParaRPr lang="de-DE" sz="1600" b="0" dirty="0">
                        <a:latin typeface="+mn-lt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latin typeface="+mn-lt"/>
                        </a:rPr>
                        <a:t>10-jähriges Jubiläum</a:t>
                      </a:r>
                      <a:r>
                        <a:rPr lang="de-DE" sz="1600" b="0" baseline="0" dirty="0">
                          <a:latin typeface="+mn-lt"/>
                        </a:rPr>
                        <a:t>: </a:t>
                      </a:r>
                      <a:r>
                        <a:rPr lang="de-DE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Transfer/Multiplikation</a:t>
                      </a:r>
                      <a:r>
                        <a:rPr lang="de-DE" sz="16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und </a:t>
                      </a:r>
                      <a:r>
                        <a:rPr lang="de-DE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Öffnung im System Schule – Öffnung des Systems Schule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490901247"/>
                  </a:ext>
                </a:extLst>
              </a:tr>
              <a:tr h="5699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Thementage Individuelle</a:t>
                      </a:r>
                      <a:r>
                        <a:rPr lang="de-DE" sz="1600" baseline="0" dirty="0">
                          <a:latin typeface="+mn-lt"/>
                        </a:rPr>
                        <a:t> Förderung Konkret 12/2023)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Handeln eröffnen – Zukunft selbstbestimmt und -verantwortlich gestalten </a:t>
                      </a:r>
                      <a:r>
                        <a:rPr lang="de-DE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 Praxisbeispiele</a:t>
                      </a:r>
                      <a:r>
                        <a:rPr lang="de-DE" sz="16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(BK Troisdorf, schulformübergreifend)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377272176"/>
                  </a:ext>
                </a:extLst>
              </a:tr>
              <a:tr h="809924">
                <a:tc>
                  <a:txBody>
                    <a:bodyPr/>
                    <a:lstStyle/>
                    <a:p>
                      <a:r>
                        <a:rPr lang="de-DE" sz="1600" b="0" dirty="0">
                          <a:latin typeface="+mn-lt"/>
                        </a:rPr>
                        <a:t>Dienstbesprechung 2/2024</a:t>
                      </a:r>
                    </a:p>
                    <a:p>
                      <a:endParaRPr lang="de-DE" sz="1600" b="1" dirty="0">
                        <a:latin typeface="+mn-lt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Impuls: </a:t>
                      </a:r>
                      <a:r>
                        <a:rPr lang="de-DE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Außerschulische Lernorte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 </a:t>
                      </a:r>
                      <a:r>
                        <a:rPr lang="de-DE" sz="16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de-DE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Golden Circle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Unsere Motivation/Vision für unser </a:t>
                      </a:r>
                      <a:r>
                        <a:rPr lang="de-DE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Engagement im Netzwerk</a:t>
                      </a:r>
                      <a:endParaRPr lang="de-DE" sz="1600" b="1" dirty="0">
                        <a:effectLst/>
                        <a:latin typeface="+mn-lt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Netzwerkarbeit weiterentwickeln und vorantreiben</a:t>
                      </a:r>
                      <a:r>
                        <a:rPr lang="de-DE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sz="1600" dirty="0">
                        <a:effectLst/>
                        <a:latin typeface="+mn-lt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3350562954"/>
                  </a:ext>
                </a:extLst>
              </a:tr>
              <a:tr h="809924">
                <a:tc>
                  <a:txBody>
                    <a:bodyPr/>
                    <a:lstStyle/>
                    <a:p>
                      <a:r>
                        <a:rPr lang="de-DE" sz="1600" b="0" dirty="0">
                          <a:latin typeface="+mn-lt"/>
                        </a:rPr>
                        <a:t>Regionaltagung: 23. April 2024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Themenschwerpunkte:</a:t>
                      </a:r>
                      <a:r>
                        <a:rPr lang="de-DE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Demokratieförderung/</a:t>
                      </a:r>
                      <a:r>
                        <a:rPr lang="de-DE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Lernen in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nachhaltigen Projekten/Kooperation</a:t>
                      </a:r>
                      <a:r>
                        <a:rPr lang="de-DE" sz="16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mit außerschulischen Bildungspartnern/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Onlinekompetenzen</a:t>
                      </a:r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US" sz="16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Krisenzeiten</a:t>
                      </a:r>
                      <a:endParaRPr lang="de-DE" sz="16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73501478"/>
                  </a:ext>
                </a:extLst>
              </a:tr>
              <a:tr h="809924">
                <a:tc>
                  <a:txBody>
                    <a:bodyPr/>
                    <a:lstStyle/>
                    <a:p>
                      <a:r>
                        <a:rPr lang="de-DE" sz="1600" b="0" dirty="0" err="1">
                          <a:latin typeface="+mn-lt"/>
                        </a:rPr>
                        <a:t>Fachtag</a:t>
                      </a:r>
                      <a:r>
                        <a:rPr lang="de-DE" sz="1600" b="0" baseline="0" dirty="0">
                          <a:latin typeface="+mn-lt"/>
                        </a:rPr>
                        <a:t> „Zeitgemäße Prüfungskultur </a:t>
                      </a:r>
                      <a:r>
                        <a:rPr lang="de-DE" sz="1600" b="0" dirty="0">
                          <a:latin typeface="+mn-lt"/>
                        </a:rPr>
                        <a:t>8.</a:t>
                      </a:r>
                      <a:r>
                        <a:rPr lang="de-DE" sz="1600" b="0" baseline="0" dirty="0">
                          <a:latin typeface="+mn-lt"/>
                        </a:rPr>
                        <a:t> Oktober 2024</a:t>
                      </a:r>
                      <a:endParaRPr lang="de-DE" sz="1600" b="0" dirty="0">
                        <a:latin typeface="+mn-lt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Dienstbesprechung und </a:t>
                      </a:r>
                      <a:r>
                        <a:rPr lang="de-DE" sz="1600" b="1" dirty="0" err="1"/>
                        <a:t>Fachtag</a:t>
                      </a:r>
                      <a:r>
                        <a:rPr lang="de-DE" sz="1600" dirty="0"/>
                        <a:t> in Kooperation mit Netzwerken: </a:t>
                      </a:r>
                      <a:r>
                        <a:rPr lang="de-DE" sz="1600" b="1" dirty="0"/>
                        <a:t>Zeitgemäße Prüfungskultur</a:t>
                      </a:r>
                      <a:r>
                        <a:rPr lang="de-DE" sz="1600" b="0" dirty="0"/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 err="1"/>
                        <a:t>Keynote</a:t>
                      </a:r>
                      <a:r>
                        <a:rPr lang="de-DE" sz="1600" b="0" dirty="0"/>
                        <a:t>:</a:t>
                      </a:r>
                      <a:r>
                        <a:rPr lang="de-DE" sz="1600" b="0" baseline="0" dirty="0"/>
                        <a:t> Brita Kölling – </a:t>
                      </a:r>
                      <a:r>
                        <a:rPr lang="de-DE" sz="1600" b="1" i="1" baseline="0" dirty="0"/>
                        <a:t>Alternative und digitale Prüfungsformate auch mit KI</a:t>
                      </a:r>
                      <a:endParaRPr lang="de-DE" sz="1600" b="1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031" y="1928888"/>
            <a:ext cx="1549499" cy="77788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0700" y="5018201"/>
            <a:ext cx="1455830" cy="80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09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2703</Words>
  <Application>Microsoft Office PowerPoint</Application>
  <PresentationFormat>Breitbild</PresentationFormat>
  <Paragraphs>429</Paragraphs>
  <Slides>28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7" baseType="lpstr">
      <vt:lpstr>Arial</vt:lpstr>
      <vt:lpstr>BentonSans-Medium</vt:lpstr>
      <vt:lpstr>Calibri</vt:lpstr>
      <vt:lpstr>Calibri Light</vt:lpstr>
      <vt:lpstr>Helvetica</vt:lpstr>
      <vt:lpstr>Symbol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Der Weg ins Netzwerk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  Stimmen aus der Praxis      :                     Interview mit Netzwerker:innen </vt:lpstr>
      <vt:lpstr>PowerPoint-Präsentation</vt:lpstr>
      <vt:lpstr>Wie geht‘s weiter? </vt:lpstr>
      <vt:lpstr>Sichten und Staunen im Museumsgang – 8 Referenzschulen stellen ihre Netzwerkhemen aus!  </vt:lpstr>
      <vt:lpstr>PowerPoint-Präsentation</vt:lpstr>
      <vt:lpstr>PowerPoint-Präsentation</vt:lpstr>
      <vt:lpstr>Blitzlicht-Runde: Neue Netzwerkthemen gesucht! </vt:lpstr>
      <vt:lpstr>Netzwerken I und II</vt:lpstr>
      <vt:lpstr>PowerPoint-Präsentation</vt:lpstr>
      <vt:lpstr>Netzwerken I und II</vt:lpstr>
      <vt:lpstr>Evaluation: Wie war‘s? Was ist passiert?</vt:lpstr>
      <vt:lpstr>PowerPoint-Präsentation</vt:lpstr>
    </vt:vector>
  </TitlesOfParts>
  <Company>Bezirksregierung Köln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 maximal 2 Zeilen</dc:title>
  <dc:creator>Volz-Atteln, Linda</dc:creator>
  <cp:lastModifiedBy>Möllenbeck, Sophie</cp:lastModifiedBy>
  <cp:revision>261</cp:revision>
  <dcterms:created xsi:type="dcterms:W3CDTF">2022-08-30T07:20:35Z</dcterms:created>
  <dcterms:modified xsi:type="dcterms:W3CDTF">2024-12-12T13:00:39Z</dcterms:modified>
</cp:coreProperties>
</file>